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100"/>
  </p:notesMasterIdLst>
  <p:handoutMasterIdLst>
    <p:handoutMasterId r:id="rId101"/>
  </p:handoutMasterIdLst>
  <p:sldIdLst>
    <p:sldId id="1368" r:id="rId5"/>
    <p:sldId id="1378" r:id="rId6"/>
    <p:sldId id="1369" r:id="rId7"/>
    <p:sldId id="1506" r:id="rId8"/>
    <p:sldId id="1396" r:id="rId9"/>
    <p:sldId id="1501" r:id="rId10"/>
    <p:sldId id="1514" r:id="rId11"/>
    <p:sldId id="1513" r:id="rId12"/>
    <p:sldId id="1499" r:id="rId13"/>
    <p:sldId id="1515" r:id="rId14"/>
    <p:sldId id="1520" r:id="rId15"/>
    <p:sldId id="1523" r:id="rId16"/>
    <p:sldId id="1522" r:id="rId17"/>
    <p:sldId id="1521" r:id="rId18"/>
    <p:sldId id="1505" r:id="rId19"/>
    <p:sldId id="1524" r:id="rId20"/>
    <p:sldId id="1525" r:id="rId21"/>
    <p:sldId id="1526" r:id="rId22"/>
    <p:sldId id="1527" r:id="rId23"/>
    <p:sldId id="1528" r:id="rId24"/>
    <p:sldId id="1455" r:id="rId25"/>
    <p:sldId id="1433" r:id="rId26"/>
    <p:sldId id="1456" r:id="rId27"/>
    <p:sldId id="1435" r:id="rId28"/>
    <p:sldId id="1434" r:id="rId29"/>
    <p:sldId id="1364" r:id="rId30"/>
    <p:sldId id="1507" r:id="rId31"/>
    <p:sldId id="1510" r:id="rId32"/>
    <p:sldId id="1511" r:id="rId33"/>
    <p:sldId id="1512" r:id="rId34"/>
    <p:sldId id="1420" r:id="rId35"/>
    <p:sldId id="1442" r:id="rId36"/>
    <p:sldId id="1454" r:id="rId37"/>
    <p:sldId id="1453" r:id="rId38"/>
    <p:sldId id="1443" r:id="rId39"/>
    <p:sldId id="1447" r:id="rId40"/>
    <p:sldId id="1445" r:id="rId41"/>
    <p:sldId id="1421" r:id="rId42"/>
    <p:sldId id="1363" r:id="rId43"/>
    <p:sldId id="1439" r:id="rId44"/>
    <p:sldId id="1440" r:id="rId45"/>
    <p:sldId id="1441" r:id="rId46"/>
    <p:sldId id="1422" r:id="rId47"/>
    <p:sldId id="1449" r:id="rId48"/>
    <p:sldId id="1448" r:id="rId49"/>
    <p:sldId id="1450" r:id="rId50"/>
    <p:sldId id="1423" r:id="rId51"/>
    <p:sldId id="1451" r:id="rId52"/>
    <p:sldId id="1452" r:id="rId53"/>
    <p:sldId id="1457" r:id="rId54"/>
    <p:sldId id="1458" r:id="rId55"/>
    <p:sldId id="1459" r:id="rId56"/>
    <p:sldId id="1460" r:id="rId57"/>
    <p:sldId id="1461" r:id="rId58"/>
    <p:sldId id="1462" r:id="rId59"/>
    <p:sldId id="1463" r:id="rId60"/>
    <p:sldId id="1464" r:id="rId61"/>
    <p:sldId id="1465" r:id="rId62"/>
    <p:sldId id="1466" r:id="rId63"/>
    <p:sldId id="1467" r:id="rId64"/>
    <p:sldId id="1468" r:id="rId65"/>
    <p:sldId id="1469" r:id="rId66"/>
    <p:sldId id="1470" r:id="rId67"/>
    <p:sldId id="1471" r:id="rId68"/>
    <p:sldId id="1472" r:id="rId69"/>
    <p:sldId id="1473" r:id="rId70"/>
    <p:sldId id="1474" r:id="rId71"/>
    <p:sldId id="1475" r:id="rId72"/>
    <p:sldId id="1476" r:id="rId73"/>
    <p:sldId id="1477" r:id="rId74"/>
    <p:sldId id="1478" r:id="rId75"/>
    <p:sldId id="1479" r:id="rId76"/>
    <p:sldId id="1480" r:id="rId77"/>
    <p:sldId id="1481" r:id="rId78"/>
    <p:sldId id="1482" r:id="rId79"/>
    <p:sldId id="1483" r:id="rId80"/>
    <p:sldId id="1484" r:id="rId81"/>
    <p:sldId id="1485" r:id="rId82"/>
    <p:sldId id="1486" r:id="rId83"/>
    <p:sldId id="1487" r:id="rId84"/>
    <p:sldId id="1488" r:id="rId85"/>
    <p:sldId id="1489" r:id="rId86"/>
    <p:sldId id="1490" r:id="rId87"/>
    <p:sldId id="1491" r:id="rId88"/>
    <p:sldId id="1492" r:id="rId89"/>
    <p:sldId id="1493" r:id="rId90"/>
    <p:sldId id="1494" r:id="rId91"/>
    <p:sldId id="1495" r:id="rId92"/>
    <p:sldId id="1496" r:id="rId93"/>
    <p:sldId id="1497" r:id="rId94"/>
    <p:sldId id="1498" r:id="rId95"/>
    <p:sldId id="1392" r:id="rId96"/>
    <p:sldId id="1393" r:id="rId97"/>
    <p:sldId id="1509" r:id="rId98"/>
    <p:sldId id="1394" r:id="rId99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2D93AA"/>
    <a:srgbClr val="EE9B22"/>
    <a:srgbClr val="150454"/>
    <a:srgbClr val="00BBC9"/>
    <a:srgbClr val="FFFFFF"/>
    <a:srgbClr val="F3F3F3"/>
    <a:srgbClr val="144D63"/>
    <a:srgbClr val="000000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82801" autoAdjust="0"/>
  </p:normalViewPr>
  <p:slideViewPr>
    <p:cSldViewPr snapToGrid="0">
      <p:cViewPr varScale="1">
        <p:scale>
          <a:sx n="80" d="100"/>
          <a:sy n="80" d="100"/>
        </p:scale>
        <p:origin x="1470" y="8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>
        <p:scale>
          <a:sx n="150" d="100"/>
          <a:sy n="150" d="100"/>
        </p:scale>
        <p:origin x="-4216" y="-8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Arial" panose="020B0604020202020204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CA8E1BB1-B036-4140-B110-296DC0701D04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785AE33-8762-CB48-8069-61FC714534F0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7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8081F7-0FD8-DB47-88C3-71FA4B330F5D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7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652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62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03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5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898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10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51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0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A349E81-A09C-694F-8B7B-0101822D54DB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818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07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1813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203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716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30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E98A58-5894-EF42-B8F5-28708FCE112E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8301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09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63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8706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90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655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595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045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81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016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078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483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494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6112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75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602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8081F7-0FD8-DB47-88C3-71FA4B330F5D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210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2547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395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301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273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2220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8571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748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0553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294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93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761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E98A58-5894-EF42-B8F5-28708FCE112E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11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61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2872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7131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1325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718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0226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9919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658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84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9629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297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814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436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487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8161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9234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717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0806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0521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234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32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576509-A716-D148-9231-A6AE3B93417D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5286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77E7D8-EC05-C049-AD69-D5EDEF12D8E3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7786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714061-1F30-6B4A-8EBD-DE86902440F9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295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103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t>10/6/2017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223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emf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Purple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GradientGandtPurpl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464557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11629828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7971406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462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Red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_GradientGandtRed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570391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6035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Repeats-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03288" y="9144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solidFill>
                  <a:srgbClr val="00BBC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SESSION REPEATS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6772" y="3921885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66772" y="2026598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6772" y="5768324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8526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0591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lated Sessions-Purp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03288" y="9144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RELATED SESSIONS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6772" y="3921885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66772" y="2026598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6772" y="5768324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600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5046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Blue">
    <p:bg>
      <p:bgPr>
        <a:blipFill rotWithShape="1">
          <a:blip r:embed="rId2">
            <a:alphaModFix amt="4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3662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Purple">
    <p:bg>
      <p:bgPr>
        <a:blipFill rotWithShape="1"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GradientStackedBarPurpl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0712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Red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7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Blu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Blue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01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Purpl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0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68874240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Purple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Purple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3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Gre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01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Green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4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Red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3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Red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90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_Blue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5621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75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Purple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4908" y="385384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3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HeaderGreen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5320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27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Blue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5621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91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344682279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HeaderRed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3095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1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HeaderGreen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901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1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8" y="1427011"/>
            <a:ext cx="6305572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31060" y="1427011"/>
            <a:ext cx="6305572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489372" y="1427012"/>
            <a:ext cx="6817942" cy="5377013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9559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3088" y="3283095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5117" y="1427011"/>
            <a:ext cx="6825384" cy="972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3200" smtClean="0">
                <a:solidFill>
                  <a:schemeClr val="bg1"/>
                </a:solidFill>
                <a:latin typeface="+mn-lt"/>
              </a:defRPr>
            </a:lvl1pPr>
            <a:lvl2pPr marL="244916" indent="0">
              <a:buNone/>
              <a:defRPr lang="en-US" sz="2600" smtClean="0">
                <a:solidFill>
                  <a:schemeClr val="lt1"/>
                </a:solidFill>
              </a:defRPr>
            </a:lvl2pPr>
            <a:lvl3pPr marL="979665" indent="0">
              <a:buNone/>
              <a:defRPr lang="en-US" sz="2600" smtClean="0">
                <a:solidFill>
                  <a:schemeClr val="lt1"/>
                </a:solidFill>
              </a:defRPr>
            </a:lvl3pPr>
            <a:lvl4pPr marL="1632776" indent="0">
              <a:buNone/>
              <a:defRPr lang="en-US" sz="2600" smtClean="0">
                <a:solidFill>
                  <a:schemeClr val="lt1"/>
                </a:solidFill>
              </a:defRPr>
            </a:lvl4pPr>
            <a:lvl5pPr marL="2285886" indent="0">
              <a:buNone/>
              <a:defRPr lang="en-US" sz="2600">
                <a:solidFill>
                  <a:schemeClr val="lt1"/>
                </a:solidFill>
              </a:defRPr>
            </a:lvl5pPr>
          </a:lstStyle>
          <a:p>
            <a:pPr marL="0"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23088" y="2514599"/>
            <a:ext cx="6825384" cy="650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2800" dirty="0" smtClean="0">
                <a:solidFill>
                  <a:srgbClr val="013B4E"/>
                </a:solidFill>
              </a:defRPr>
            </a:lvl1pPr>
          </a:lstStyle>
          <a:p>
            <a:pPr marL="0"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23088" y="3894576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23088" y="4506057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23088" y="511753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23088" y="5729019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23088" y="634049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481427" y="1427011"/>
            <a:ext cx="6821424" cy="9729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0" rIns="146304" bIns="0" rtlCol="0" anchor="ctr">
            <a:normAutofit/>
          </a:bodyPr>
          <a:lstStyle>
            <a:lvl1pPr>
              <a:defRPr lang="en-US" sz="32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39"/>
          <p:cNvSpPr>
            <a:spLocks noGrp="1"/>
          </p:cNvSpPr>
          <p:nvPr>
            <p:ph sz="quarter" idx="22" hasCustomPrompt="1"/>
          </p:nvPr>
        </p:nvSpPr>
        <p:spPr>
          <a:xfrm>
            <a:off x="7481427" y="2514598"/>
            <a:ext cx="6821424" cy="4319676"/>
          </a:xfrm>
          <a:prstGeom prst="rect">
            <a:avLst/>
          </a:prstGeom>
          <a:noFill/>
        </p:spPr>
        <p:txBody>
          <a:bodyPr lIns="182880" tIns="137160" bIns="0"/>
          <a:lstStyle>
            <a:lvl1pPr marL="0" indent="0">
              <a:buFont typeface="Arial"/>
              <a:buNone/>
              <a:defRPr sz="28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 marL="996010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2pPr>
            <a:lvl3pPr marL="164912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3pPr>
            <a:lvl4pPr marL="230223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4pPr>
            <a:lvl5pPr marL="295534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5pPr>
          </a:lstStyle>
          <a:p>
            <a:pPr lvl="0"/>
            <a:r>
              <a:rPr lang="en-US" dirty="0"/>
              <a:t>Tap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49661771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4630401" cy="8229600"/>
          </a:xfrm>
        </p:spPr>
        <p:txBody>
          <a:bodyPr/>
          <a:lstStyle/>
          <a:p>
            <a:r>
              <a:rPr lang="en-US" dirty="0"/>
              <a:t>Tap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57819501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644525" y="349250"/>
            <a:ext cx="13985875" cy="1077913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5800" y="1427163"/>
            <a:ext cx="13296900" cy="6445250"/>
          </a:xfrm>
        </p:spPr>
        <p:txBody>
          <a:bodyPr/>
          <a:lstStyle>
            <a:lvl1pPr>
              <a:defRPr sz="2400" b="0" i="0">
                <a:latin typeface="Consolas"/>
                <a:cs typeface="Consolas"/>
              </a:defRPr>
            </a:lvl1pPr>
          </a:lstStyle>
          <a:p>
            <a:pPr lvl="0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Click to edit Master text styles</a:t>
            </a:r>
          </a:p>
          <a:p>
            <a:pPr lvl="1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Revers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644525" y="349250"/>
            <a:ext cx="13985875" cy="1077913"/>
          </a:xfrm>
        </p:spPr>
        <p:txBody>
          <a:bodyPr/>
          <a:lstStyle>
            <a:lvl1pPr>
              <a:defRPr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Sample Code Slide 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5800" y="1427163"/>
            <a:ext cx="13296900" cy="6445250"/>
          </a:xfrm>
        </p:spPr>
        <p:txBody>
          <a:bodyPr/>
          <a:lstStyle>
            <a:lvl1pPr>
              <a:defRPr b="0" i="0">
                <a:latin typeface="Consolas"/>
                <a:cs typeface="Consolas"/>
              </a:defRPr>
            </a:lvl1pPr>
          </a:lstStyle>
          <a:p>
            <a:pPr lvl="0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Click to edit Master text styles</a:t>
            </a:r>
          </a:p>
          <a:p>
            <a:pPr lvl="1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82930" y="345662"/>
            <a:ext cx="1472148" cy="5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87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120770003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hit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4382" y="459182"/>
            <a:ext cx="1752959" cy="602243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rgbClr val="00BBC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23220"/>
          </a:xfrm>
        </p:spPr>
        <p:txBody>
          <a:bodyPr/>
          <a:lstStyle>
            <a:lvl1pPr marL="0" indent="0">
              <a:buNone/>
              <a:defRPr sz="2400">
                <a:solidFill>
                  <a:srgbClr val="150454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8"/>
            <a:ext cx="657030" cy="4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lu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rgbClr val="00BBC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4382" y="459182"/>
            <a:ext cx="1752959" cy="602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8"/>
            <a:ext cx="657030" cy="4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3850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Gre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2904" y="458319"/>
            <a:ext cx="1755469" cy="603106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9"/>
            <a:ext cx="651881" cy="4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035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an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2699" y="461201"/>
            <a:ext cx="1747081" cy="600224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6" y="1830573"/>
            <a:ext cx="648383" cy="4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0381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29848" y="459182"/>
            <a:ext cx="1752957" cy="602243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0073"/>
            <a:ext cx="658675" cy="4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4698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lue">
    <p:bg>
      <p:bgPr>
        <a:solidFill>
          <a:srgbClr val="00B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CircleLines_Transparent.png"/>
          <p:cNvPicPr>
            <a:picLocks noChangeAspect="1"/>
          </p:cNvPicPr>
          <p:nvPr userDrawn="1"/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3910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Heatmap_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0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StackedBar_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8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_Gandt_Transparent.pn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6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0559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ines_Transparent.png"/>
          <p:cNvPicPr>
            <a:picLocks noChangeAspect="1"/>
          </p:cNvPicPr>
          <p:nvPr userDrawn="1"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2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Color Logo Bump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GradientGandt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</p:pic>
      <p:sp>
        <p:nvSpPr>
          <p:cNvPr id="2" name="Rectangle 1"/>
          <p:cNvSpPr/>
          <p:nvPr userDrawn="1"/>
        </p:nvSpPr>
        <p:spPr>
          <a:xfrm>
            <a:off x="5407146" y="7544047"/>
            <a:ext cx="3816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746" eaLnBrk="0" hangingPunct="0"/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© 2017 Tableau Software. All rights reserved.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320106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GradientStackedBar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7704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0438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9786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Blu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GradientGandt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464557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11629828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7971406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7139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2885510" y="347476"/>
            <a:ext cx="1471238" cy="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42" r:id="rId2"/>
    <p:sldLayoutId id="2147484355" r:id="rId3"/>
    <p:sldLayoutId id="2147484356" r:id="rId4"/>
    <p:sldLayoutId id="2147484300" r:id="rId5"/>
    <p:sldLayoutId id="2147484343" r:id="rId6"/>
    <p:sldLayoutId id="2147484358" r:id="rId7"/>
    <p:sldLayoutId id="2147484357" r:id="rId8"/>
    <p:sldLayoutId id="2147484266" r:id="rId9"/>
    <p:sldLayoutId id="2147484340" r:id="rId10"/>
    <p:sldLayoutId id="2147484341" r:id="rId11"/>
    <p:sldLayoutId id="2147484331" r:id="rId12"/>
    <p:sldLayoutId id="2147484332" r:id="rId13"/>
    <p:sldLayoutId id="2147484344" r:id="rId14"/>
    <p:sldLayoutId id="2147484345" r:id="rId15"/>
    <p:sldLayoutId id="2147484333" r:id="rId16"/>
    <p:sldLayoutId id="2147484249" r:id="rId17"/>
    <p:sldLayoutId id="2147484334" r:id="rId18"/>
    <p:sldLayoutId id="2147484346" r:id="rId19"/>
    <p:sldLayoutId id="2147484347" r:id="rId20"/>
    <p:sldLayoutId id="2147484348" r:id="rId21"/>
    <p:sldLayoutId id="2147484349" r:id="rId22"/>
    <p:sldLayoutId id="2147484351" r:id="rId23"/>
    <p:sldLayoutId id="2147484352" r:id="rId24"/>
    <p:sldLayoutId id="2147484354" r:id="rId25"/>
    <p:sldLayoutId id="2147484360" r:id="rId26"/>
    <p:sldLayoutId id="2147484361" r:id="rId27"/>
    <p:sldLayoutId id="2147484363" r:id="rId28"/>
    <p:sldLayoutId id="2147484362" r:id="rId29"/>
    <p:sldLayoutId id="2147484364" r:id="rId30"/>
    <p:sldLayoutId id="2147484365" r:id="rId31"/>
    <p:sldLayoutId id="2147484295" r:id="rId32"/>
    <p:sldLayoutId id="2147484359" r:id="rId33"/>
    <p:sldLayoutId id="2147484337" r:id="rId34"/>
    <p:sldLayoutId id="2147484315" r:id="rId35"/>
    <p:sldLayoutId id="2147484336" r:id="rId36"/>
    <p:sldLayoutId id="2147484335" r:id="rId37"/>
    <p:sldLayoutId id="2147484338" r:id="rId38"/>
    <p:sldLayoutId id="2147484339" r:id="rId39"/>
    <p:sldLayoutId id="2147484309" r:id="rId40"/>
    <p:sldLayoutId id="2147484324" r:id="rId41"/>
    <p:sldLayoutId id="2147484323" r:id="rId42"/>
    <p:sldLayoutId id="2147484326" r:id="rId43"/>
    <p:sldLayoutId id="2147484327" r:id="rId44"/>
    <p:sldLayoutId id="2147484256" r:id="rId45"/>
    <p:sldLayoutId id="2147484316" r:id="rId46"/>
    <p:sldLayoutId id="2147484317" r:id="rId47"/>
    <p:sldLayoutId id="2147484319" r:id="rId48"/>
    <p:sldLayoutId id="2147484320" r:id="rId49"/>
    <p:sldLayoutId id="2147484321" r:id="rId50"/>
    <p:sldLayoutId id="2147484313" r:id="rId51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5400" b="1" kern="1200" cap="none" spc="-12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n-lt"/>
          <a:ea typeface="+mn-ea"/>
          <a:cs typeface="Arial" panose="020B0604020202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346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ennis court out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94" y="1198981"/>
            <a:ext cx="11346615" cy="593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35695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ennis court out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36" y="2101265"/>
            <a:ext cx="10869117" cy="612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 bwMode="auto">
          <a:xfrm>
            <a:off x="646919" y="5715000"/>
            <a:ext cx="449871" cy="513624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3065439" y="2473340"/>
            <a:ext cx="449871" cy="513624"/>
          </a:xfrm>
          <a:prstGeom prst="ellipse">
            <a:avLst/>
          </a:prstGeom>
          <a:noFill/>
          <a:ln w="571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22820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ennis court out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36" y="2101265"/>
            <a:ext cx="10869117" cy="612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 bwMode="auto">
          <a:xfrm>
            <a:off x="646919" y="5715000"/>
            <a:ext cx="449871" cy="513624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207859" y="757989"/>
            <a:ext cx="11815816" cy="5217973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07859" y="4498794"/>
            <a:ext cx="13422541" cy="1477168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 bwMode="auto">
          <a:xfrm>
            <a:off x="13065439" y="2473340"/>
            <a:ext cx="449871" cy="513624"/>
          </a:xfrm>
          <a:prstGeom prst="ellipse">
            <a:avLst/>
          </a:prstGeom>
          <a:noFill/>
          <a:ln w="571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31570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ennis court out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36" y="2101265"/>
            <a:ext cx="10869117" cy="612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 bwMode="auto">
          <a:xfrm>
            <a:off x="646919" y="5715000"/>
            <a:ext cx="449871" cy="513624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207859" y="757989"/>
            <a:ext cx="11815816" cy="5217973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07859" y="4498794"/>
            <a:ext cx="13422541" cy="1477168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 bwMode="auto">
          <a:xfrm>
            <a:off x="13065439" y="2473340"/>
            <a:ext cx="449871" cy="513624"/>
          </a:xfrm>
          <a:prstGeom prst="ellipse">
            <a:avLst/>
          </a:prstGeom>
          <a:noFill/>
          <a:ln w="571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587092" y="961510"/>
            <a:ext cx="1491606" cy="3613484"/>
          </a:xfrm>
          <a:prstGeom prst="line">
            <a:avLst/>
          </a:prstGeom>
          <a:ln w="5715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3791877" y="4489756"/>
            <a:ext cx="533400" cy="152400"/>
          </a:xfrm>
          <a:prstGeom prst="line">
            <a:avLst/>
          </a:prstGeom>
          <a:ln w="5715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2320392" y="885310"/>
            <a:ext cx="533400" cy="152400"/>
          </a:xfrm>
          <a:prstGeom prst="line">
            <a:avLst/>
          </a:prstGeom>
          <a:ln w="5715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69736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ennis court out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36" y="2101265"/>
            <a:ext cx="10869117" cy="612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 bwMode="auto">
          <a:xfrm>
            <a:off x="646919" y="5715000"/>
            <a:ext cx="449871" cy="513624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207859" y="757989"/>
            <a:ext cx="11815816" cy="5217973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07859" y="4498794"/>
            <a:ext cx="13422541" cy="1477168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 bwMode="auto">
          <a:xfrm>
            <a:off x="13065439" y="2473340"/>
            <a:ext cx="449871" cy="513624"/>
          </a:xfrm>
          <a:prstGeom prst="ellipse">
            <a:avLst/>
          </a:prstGeom>
          <a:noFill/>
          <a:ln w="571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587092" y="961510"/>
            <a:ext cx="1491606" cy="3613484"/>
          </a:xfrm>
          <a:prstGeom prst="line">
            <a:avLst/>
          </a:prstGeom>
          <a:ln w="5715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3791877" y="4489756"/>
            <a:ext cx="533400" cy="152400"/>
          </a:xfrm>
          <a:prstGeom prst="line">
            <a:avLst/>
          </a:prstGeom>
          <a:ln w="5715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2320392" y="885310"/>
            <a:ext cx="533400" cy="152400"/>
          </a:xfrm>
          <a:prstGeom prst="line">
            <a:avLst/>
          </a:prstGeom>
          <a:ln w="5715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10596976" y="3240756"/>
            <a:ext cx="449871" cy="513624"/>
          </a:xfrm>
          <a:prstGeom prst="ellipse">
            <a:avLst/>
          </a:prstGeom>
          <a:noFill/>
          <a:ln w="571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259350" y="2065679"/>
            <a:ext cx="1026140" cy="2680917"/>
          </a:xfrm>
          <a:prstGeom prst="line">
            <a:avLst/>
          </a:prstGeom>
          <a:ln w="5715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1029371" y="4704875"/>
            <a:ext cx="533400" cy="152400"/>
          </a:xfrm>
          <a:prstGeom prst="line">
            <a:avLst/>
          </a:prstGeom>
          <a:ln w="5715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0017591" y="1992395"/>
            <a:ext cx="488831" cy="182154"/>
          </a:xfrm>
          <a:prstGeom prst="line">
            <a:avLst/>
          </a:prstGeom>
          <a:ln w="5715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1003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Ennis court dimens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66" y="371747"/>
            <a:ext cx="12263820" cy="767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15899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data s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670" y="416927"/>
            <a:ext cx="11393960" cy="722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491916" y="1913021"/>
            <a:ext cx="0" cy="5426242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4994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data s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670" y="416927"/>
            <a:ext cx="11393960" cy="722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491916" y="1913021"/>
            <a:ext cx="0" cy="5426242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649163" y="1878931"/>
            <a:ext cx="10892589" cy="68179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5237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data s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670" y="416927"/>
            <a:ext cx="11393960" cy="722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491916" y="1913021"/>
            <a:ext cx="0" cy="5426242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649163" y="1878931"/>
            <a:ext cx="10892589" cy="68179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 bwMode="auto">
          <a:xfrm>
            <a:off x="2382253" y="2320089"/>
            <a:ext cx="1179094" cy="523574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58916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data s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670" y="416927"/>
            <a:ext cx="11393960" cy="722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491916" y="1913021"/>
            <a:ext cx="0" cy="5426242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649163" y="1878931"/>
            <a:ext cx="10892589" cy="68179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 bwMode="auto">
          <a:xfrm>
            <a:off x="2382253" y="2320089"/>
            <a:ext cx="1179094" cy="523574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772136" y="2436396"/>
            <a:ext cx="1508348" cy="2947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6726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9699781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data s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670" y="416927"/>
            <a:ext cx="11393960" cy="722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491916" y="1913021"/>
            <a:ext cx="0" cy="5426242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649163" y="1878931"/>
            <a:ext cx="10892589" cy="68179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 bwMode="auto">
          <a:xfrm>
            <a:off x="2382253" y="2320089"/>
            <a:ext cx="1179094" cy="523574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772136" y="2436396"/>
            <a:ext cx="1508348" cy="2947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996209" y="2436395"/>
            <a:ext cx="4035370" cy="12573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29584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08238" y="2500314"/>
            <a:ext cx="9682162" cy="2152649"/>
          </a:xfrm>
        </p:spPr>
        <p:txBody>
          <a:bodyPr/>
          <a:lstStyle/>
          <a:p>
            <a:r>
              <a:rPr lang="en-US" dirty="0" smtClean="0"/>
              <a:t>Frannie Makabenta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05913" y="4652963"/>
            <a:ext cx="9684487" cy="217040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Senior Product Consultant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1447800"/>
            <a:ext cx="7971406" cy="523220"/>
          </a:xfrm>
        </p:spPr>
        <p:txBody>
          <a:bodyPr/>
          <a:lstStyle/>
          <a:p>
            <a:r>
              <a:rPr lang="en-US" dirty="0"/>
              <a:t>#Data17</a:t>
            </a:r>
          </a:p>
        </p:txBody>
      </p:sp>
    </p:spTree>
    <p:extLst>
      <p:ext uri="{BB962C8B-B14F-4D97-AF65-F5344CB8AC3E}">
        <p14:creationId xmlns:p14="http://schemas.microsoft.com/office/powerpoint/2010/main" val="16561934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Format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3087" y="2029766"/>
            <a:ext cx="13984227" cy="2843685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sz="4400" dirty="0" smtClean="0">
                <a:solidFill>
                  <a:schemeClr val="tx1"/>
                </a:solidFill>
              </a:rPr>
              <a:t>Guided </a:t>
            </a:r>
            <a:r>
              <a:rPr lang="en-US" sz="4400" dirty="0">
                <a:solidFill>
                  <a:schemeClr val="tx1"/>
                </a:solidFill>
              </a:rPr>
              <a:t>Group Exercise/Walk-Through </a:t>
            </a:r>
            <a:r>
              <a:rPr lang="en-US" sz="4400" dirty="0" smtClean="0">
                <a:solidFill>
                  <a:schemeClr val="tx1"/>
                </a:solidFill>
              </a:rPr>
              <a:t>Concepts</a:t>
            </a:r>
            <a:endParaRPr lang="en-US" sz="4400" dirty="0">
              <a:solidFill>
                <a:schemeClr val="tx1"/>
              </a:solidFill>
            </a:endParaRPr>
          </a:p>
          <a:p>
            <a:pPr>
              <a:spcBef>
                <a:spcPts val="2400"/>
              </a:spcBef>
            </a:pPr>
            <a:r>
              <a:rPr lang="en-US" sz="4400" dirty="0">
                <a:solidFill>
                  <a:schemeClr val="tx1"/>
                </a:solidFill>
              </a:rPr>
              <a:t>Challenge Exercise</a:t>
            </a:r>
          </a:p>
          <a:p>
            <a:pPr>
              <a:spcBef>
                <a:spcPts val="2400"/>
              </a:spcBef>
            </a:pPr>
            <a:r>
              <a:rPr lang="en-US" sz="4400" dirty="0" smtClean="0">
                <a:solidFill>
                  <a:schemeClr val="accent1"/>
                </a:solidFill>
              </a:rPr>
              <a:t>Questions</a:t>
            </a:r>
            <a:r>
              <a:rPr lang="en-US" sz="4400" dirty="0">
                <a:solidFill>
                  <a:schemeClr val="accent1"/>
                </a:solidFill>
              </a:rPr>
              <a:t>?</a:t>
            </a:r>
            <a:r>
              <a:rPr lang="en-US" sz="4400" i="1" dirty="0">
                <a:solidFill>
                  <a:schemeClr val="accent1"/>
                </a:solidFill>
              </a:rPr>
              <a:t> </a:t>
            </a:r>
            <a:r>
              <a:rPr lang="en-US" sz="4400" dirty="0">
                <a:solidFill>
                  <a:schemeClr val="tx1"/>
                </a:solidFill>
              </a:rPr>
              <a:t>Our room assistants are happy to help!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8809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0306" y="186048"/>
            <a:ext cx="13987008" cy="1079598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Agenda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23087" y="1427011"/>
            <a:ext cx="13984227" cy="5158335"/>
          </a:xfrm>
        </p:spPr>
        <p:txBody>
          <a:bodyPr/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4000" b="1" dirty="0" smtClean="0">
                <a:solidFill>
                  <a:schemeClr val="tx1"/>
                </a:solidFill>
                <a:latin typeface="+mn-lt"/>
              </a:rPr>
              <a:t>Comparisons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4000" b="1" dirty="0" smtClean="0">
                <a:solidFill>
                  <a:schemeClr val="tx1"/>
                </a:solidFill>
                <a:latin typeface="+mn-lt"/>
              </a:rPr>
              <a:t>Bins</a:t>
            </a:r>
          </a:p>
          <a:p>
            <a:pPr>
              <a:spcBef>
                <a:spcPts val="2400"/>
              </a:spcBef>
            </a:pPr>
            <a:r>
              <a:rPr lang="en-US" sz="4800" dirty="0" smtClean="0">
                <a:solidFill>
                  <a:schemeClr val="accent1"/>
                </a:solidFill>
              </a:rPr>
              <a:t>BREAK</a:t>
            </a:r>
            <a:endParaRPr lang="en-US" sz="4800" b="1" dirty="0" smtClean="0">
              <a:solidFill>
                <a:schemeClr val="tx1"/>
              </a:solidFill>
            </a:endParaRPr>
          </a:p>
          <a:p>
            <a:pPr>
              <a:spcBef>
                <a:spcPts val="2400"/>
              </a:spcBef>
            </a:pPr>
            <a:r>
              <a:rPr lang="en-US" sz="4000" b="1" dirty="0" smtClean="0">
                <a:solidFill>
                  <a:schemeClr val="tx1"/>
                </a:solidFill>
                <a:latin typeface="+mn-lt"/>
              </a:rPr>
              <a:t>3. Pivoting</a:t>
            </a:r>
          </a:p>
          <a:p>
            <a:pPr>
              <a:spcBef>
                <a:spcPts val="2400"/>
              </a:spcBef>
            </a:pPr>
            <a:r>
              <a:rPr lang="en-US" sz="3600" dirty="0" smtClean="0">
                <a:solidFill>
                  <a:schemeClr val="tx1"/>
                </a:solidFill>
              </a:rPr>
              <a:t>4.  </a:t>
            </a:r>
            <a:r>
              <a:rPr lang="en-US" sz="4000" dirty="0" smtClean="0">
                <a:solidFill>
                  <a:schemeClr val="tx1"/>
                </a:solidFill>
              </a:rPr>
              <a:t>Cohorts</a:t>
            </a:r>
            <a:endParaRPr lang="en-US" sz="4000" b="1" dirty="0" smtClean="0">
              <a:solidFill>
                <a:schemeClr val="tx1"/>
              </a:solidFill>
            </a:endParaRPr>
          </a:p>
          <a:p>
            <a:pPr marL="514350" indent="-514350">
              <a:spcBef>
                <a:spcPts val="2400"/>
              </a:spcBef>
              <a:buAutoNum type="arabicPeriod" startAt="5"/>
            </a:pPr>
            <a:r>
              <a:rPr lang="en-US" sz="4000" dirty="0" smtClean="0">
                <a:solidFill>
                  <a:schemeClr val="tx1"/>
                </a:solidFill>
              </a:rPr>
              <a:t>Order of Operations</a:t>
            </a:r>
          </a:p>
        </p:txBody>
      </p:sp>
    </p:spTree>
    <p:extLst>
      <p:ext uri="{BB962C8B-B14F-4D97-AF65-F5344CB8AC3E}">
        <p14:creationId xmlns:p14="http://schemas.microsoft.com/office/powerpoint/2010/main" val="41623251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0306" y="426720"/>
            <a:ext cx="13987008" cy="838926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Your Focus in This Session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20306" y="1055223"/>
            <a:ext cx="13984227" cy="3767185"/>
          </a:xfrm>
        </p:spPr>
        <p:txBody>
          <a:bodyPr/>
          <a:lstStyle/>
          <a:p>
            <a:pPr>
              <a:spcBef>
                <a:spcPts val="2400"/>
              </a:spcBef>
            </a:pPr>
            <a:endParaRPr lang="en-US" sz="4800" dirty="0" smtClean="0">
              <a:solidFill>
                <a:schemeClr val="tx1"/>
              </a:solidFill>
            </a:endParaRPr>
          </a:p>
          <a:p>
            <a:pPr marL="914400" indent="-914400">
              <a:spcBef>
                <a:spcPts val="2400"/>
              </a:spcBef>
              <a:buFont typeface="+mj-lt"/>
              <a:buAutoNum type="arabicPeriod"/>
            </a:pPr>
            <a:r>
              <a:rPr lang="en-US" sz="4800" dirty="0" smtClean="0">
                <a:solidFill>
                  <a:schemeClr val="tx1"/>
                </a:solidFill>
              </a:rPr>
              <a:t> </a:t>
            </a:r>
            <a:r>
              <a:rPr lang="en-US" sz="4800" dirty="0" smtClean="0">
                <a:solidFill>
                  <a:srgbClr val="2D93AA"/>
                </a:solidFill>
              </a:rPr>
              <a:t>How</a:t>
            </a:r>
            <a:r>
              <a:rPr lang="en-US" sz="4800" dirty="0" smtClean="0">
                <a:solidFill>
                  <a:schemeClr val="tx1"/>
                </a:solidFill>
              </a:rPr>
              <a:t> the LODs are reshaping the data</a:t>
            </a:r>
          </a:p>
          <a:p>
            <a:pPr marL="914400" indent="-914400">
              <a:spcBef>
                <a:spcPts val="2400"/>
              </a:spcBef>
              <a:buFont typeface="+mj-lt"/>
              <a:buAutoNum type="arabicPeriod"/>
            </a:pPr>
            <a:r>
              <a:rPr lang="en-US" sz="4800" dirty="0" smtClean="0">
                <a:solidFill>
                  <a:schemeClr val="tx1"/>
                </a:solidFill>
              </a:rPr>
              <a:t> </a:t>
            </a:r>
            <a:r>
              <a:rPr lang="en-US" sz="4800" dirty="0" smtClean="0">
                <a:solidFill>
                  <a:srgbClr val="2D93AA"/>
                </a:solidFill>
              </a:rPr>
              <a:t>Why</a:t>
            </a:r>
            <a:r>
              <a:rPr lang="en-US" sz="4800" dirty="0" smtClean="0">
                <a:solidFill>
                  <a:schemeClr val="tx1"/>
                </a:solidFill>
              </a:rPr>
              <a:t> the data needs to be reshaped</a:t>
            </a:r>
          </a:p>
          <a:p>
            <a:pPr marL="914400" indent="-914400">
              <a:spcBef>
                <a:spcPts val="2400"/>
              </a:spcBef>
              <a:buFont typeface="+mj-lt"/>
              <a:buAutoNum type="arabicPeriod"/>
            </a:pP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smtClean="0">
                <a:solidFill>
                  <a:srgbClr val="2D93AA"/>
                </a:solidFill>
              </a:rPr>
              <a:t>Practice</a:t>
            </a:r>
            <a:r>
              <a:rPr lang="en-US" sz="4800" dirty="0" smtClean="0">
                <a:solidFill>
                  <a:schemeClr val="tx1"/>
                </a:solidFill>
              </a:rPr>
              <a:t> putting this understanding to use</a:t>
            </a:r>
          </a:p>
        </p:txBody>
      </p:sp>
    </p:spTree>
    <p:extLst>
      <p:ext uri="{BB962C8B-B14F-4D97-AF65-F5344CB8AC3E}">
        <p14:creationId xmlns:p14="http://schemas.microsoft.com/office/powerpoint/2010/main" val="7302449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Materials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6450997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sz="4800" dirty="0">
                <a:solidFill>
                  <a:schemeClr val="accent1"/>
                </a:solidFill>
              </a:rPr>
              <a:t>During Class:</a:t>
            </a:r>
          </a:p>
          <a:p>
            <a:pPr>
              <a:spcBef>
                <a:spcPts val="2400"/>
              </a:spcBef>
            </a:pPr>
            <a:r>
              <a:rPr lang="en-US" sz="3600" b="0" dirty="0">
                <a:solidFill>
                  <a:schemeClr val="tx1"/>
                </a:solidFill>
              </a:rPr>
              <a:t>Beginning Workbook</a:t>
            </a:r>
          </a:p>
          <a:p>
            <a:pPr>
              <a:spcBef>
                <a:spcPts val="2400"/>
              </a:spcBef>
            </a:pPr>
            <a:r>
              <a:rPr lang="en-US" sz="3600" b="0" dirty="0">
                <a:solidFill>
                  <a:schemeClr val="tx1"/>
                </a:solidFill>
              </a:rPr>
              <a:t>Guided Website</a:t>
            </a:r>
          </a:p>
          <a:p>
            <a:pPr>
              <a:spcBef>
                <a:spcPts val="2400"/>
              </a:spcBef>
            </a:pPr>
            <a:r>
              <a:rPr lang="en-US" sz="4800" dirty="0">
                <a:solidFill>
                  <a:schemeClr val="accent1"/>
                </a:solidFill>
              </a:rPr>
              <a:t>After Class:</a:t>
            </a:r>
          </a:p>
          <a:p>
            <a:pPr>
              <a:spcBef>
                <a:spcPts val="2400"/>
              </a:spcBef>
            </a:pPr>
            <a:r>
              <a:rPr lang="en-US" sz="3600" b="0" dirty="0">
                <a:solidFill>
                  <a:schemeClr val="tx1"/>
                </a:solidFill>
              </a:rPr>
              <a:t>Completed Workbook</a:t>
            </a:r>
          </a:p>
          <a:p>
            <a:pPr>
              <a:spcBef>
                <a:spcPts val="2400"/>
              </a:spcBef>
            </a:pPr>
            <a:r>
              <a:rPr lang="en-US" sz="3600" b="0" dirty="0">
                <a:solidFill>
                  <a:schemeClr val="tx1"/>
                </a:solidFill>
              </a:rPr>
              <a:t>PowerPoint</a:t>
            </a:r>
          </a:p>
          <a:p>
            <a:pPr>
              <a:spcBef>
                <a:spcPts val="2400"/>
              </a:spcBef>
            </a:pPr>
            <a:r>
              <a:rPr lang="en-US" sz="3600" b="0" dirty="0">
                <a:solidFill>
                  <a:schemeClr val="tx1"/>
                </a:solidFill>
              </a:rPr>
              <a:t>Guided Website</a:t>
            </a:r>
          </a:p>
          <a:p>
            <a:endParaRPr lang="en-US" sz="3600" dirty="0"/>
          </a:p>
        </p:txBody>
      </p:sp>
      <p:sp>
        <p:nvSpPr>
          <p:cNvPr id="4" name="Right Arrow 3"/>
          <p:cNvSpPr/>
          <p:nvPr/>
        </p:nvSpPr>
        <p:spPr bwMode="auto">
          <a:xfrm rot="10800000">
            <a:off x="4753123" y="2501149"/>
            <a:ext cx="1025536" cy="52597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ight Arrow 4"/>
          <p:cNvSpPr/>
          <p:nvPr/>
        </p:nvSpPr>
        <p:spPr bwMode="auto">
          <a:xfrm rot="10800000">
            <a:off x="3848168" y="3368508"/>
            <a:ext cx="1025536" cy="52597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08804" y="2381459"/>
            <a:ext cx="7093280" cy="91052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b="0" dirty="0" smtClean="0">
                <a:solidFill>
                  <a:schemeClr val="accent4"/>
                </a:solidFill>
              </a:rPr>
              <a:t>Work through the challenges here</a:t>
            </a:r>
            <a:endParaRPr lang="en-US" sz="3200" b="0" dirty="0">
              <a:solidFill>
                <a:schemeClr val="accent4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73704" y="3291979"/>
            <a:ext cx="8213392" cy="129250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b="0" dirty="0" smtClean="0">
                <a:solidFill>
                  <a:schemeClr val="accent4"/>
                </a:solidFill>
              </a:rPr>
              <a:t>See challenge prompts and step-by-step instructions for solutions</a:t>
            </a:r>
            <a:endParaRPr lang="en-US" sz="3200" b="0" dirty="0">
              <a:solidFill>
                <a:schemeClr val="accent4"/>
              </a:solidFill>
            </a:endParaRPr>
          </a:p>
        </p:txBody>
      </p:sp>
      <p:sp>
        <p:nvSpPr>
          <p:cNvPr id="8" name="Right Arrow 7"/>
          <p:cNvSpPr/>
          <p:nvPr/>
        </p:nvSpPr>
        <p:spPr bwMode="auto">
          <a:xfrm rot="10800000">
            <a:off x="4995355" y="4990711"/>
            <a:ext cx="1025536" cy="52597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20891" y="4946090"/>
            <a:ext cx="8213392" cy="73122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b="0" dirty="0" smtClean="0">
                <a:solidFill>
                  <a:schemeClr val="accent4"/>
                </a:solidFill>
              </a:rPr>
              <a:t>See completed </a:t>
            </a:r>
            <a:r>
              <a:rPr lang="en-US" sz="3200" b="0" dirty="0" err="1" smtClean="0">
                <a:solidFill>
                  <a:schemeClr val="accent4"/>
                </a:solidFill>
              </a:rPr>
              <a:t>vizzes</a:t>
            </a:r>
            <a:r>
              <a:rPr lang="en-US" sz="3200" b="0" dirty="0" smtClean="0">
                <a:solidFill>
                  <a:schemeClr val="accent4"/>
                </a:solidFill>
              </a:rPr>
              <a:t> and calculations</a:t>
            </a:r>
            <a:endParaRPr lang="en-US" sz="3200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4873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06316" y="1840832"/>
            <a:ext cx="6148137" cy="11818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Pay attention to this section people!</a:t>
            </a:r>
          </a:p>
        </p:txBody>
      </p:sp>
    </p:spTree>
    <p:extLst>
      <p:ext uri="{BB962C8B-B14F-4D97-AF65-F5344CB8AC3E}">
        <p14:creationId xmlns:p14="http://schemas.microsoft.com/office/powerpoint/2010/main" val="46402073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Bookings (Bed &amp; Breakfast)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7269"/>
          <a:stretch/>
        </p:blipFill>
        <p:spPr>
          <a:xfrm>
            <a:off x="0" y="2714175"/>
            <a:ext cx="12657143" cy="551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14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24890"/>
            <a:ext cx="13987008" cy="872837"/>
          </a:xfrm>
        </p:spPr>
        <p:txBody>
          <a:bodyPr/>
          <a:lstStyle/>
          <a:p>
            <a:r>
              <a:rPr lang="en-US" sz="3600" dirty="0" smtClean="0"/>
              <a:t>Each row represents a room reservation at a Bed &amp; Breakfast. 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7269"/>
          <a:stretch/>
        </p:blipFill>
        <p:spPr>
          <a:xfrm>
            <a:off x="0" y="2714175"/>
            <a:ext cx="12657143" cy="551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75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3737" y="2500313"/>
            <a:ext cx="12464557" cy="2877229"/>
          </a:xfrm>
        </p:spPr>
        <p:txBody>
          <a:bodyPr/>
          <a:lstStyle/>
          <a:p>
            <a:r>
              <a:rPr lang="en-US" dirty="0" smtClean="0"/>
              <a:t>Jedi LODs</a:t>
            </a:r>
            <a:br>
              <a:rPr lang="en-US" dirty="0" smtClean="0"/>
            </a:br>
            <a:r>
              <a:rPr lang="en-US" sz="4000" b="0" i="1" dirty="0" smtClean="0">
                <a:solidFill>
                  <a:schemeClr val="tx2"/>
                </a:solidFill>
              </a:rPr>
              <a:t>Real World Examples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21413" y="5377543"/>
            <a:ext cx="11629828" cy="1665514"/>
          </a:xfrm>
        </p:spPr>
        <p:txBody>
          <a:bodyPr/>
          <a:lstStyle/>
          <a:p>
            <a:r>
              <a:rPr lang="en-US" dirty="0" smtClean="0"/>
              <a:t>Bronson Shonk</a:t>
            </a:r>
          </a:p>
          <a:p>
            <a:r>
              <a:rPr lang="en-US" dirty="0" smtClean="0"/>
              <a:t>Frannie Makabenta</a:t>
            </a:r>
            <a:endParaRPr lang="en-US" dirty="0"/>
          </a:p>
          <a:p>
            <a:r>
              <a:rPr lang="en-US" dirty="0" smtClean="0"/>
              <a:t>Tableau Software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1447800"/>
            <a:ext cx="7971406" cy="523220"/>
          </a:xfrm>
        </p:spPr>
        <p:txBody>
          <a:bodyPr/>
          <a:lstStyle/>
          <a:p>
            <a:r>
              <a:rPr lang="en-US" dirty="0"/>
              <a:t>#Data17</a:t>
            </a:r>
          </a:p>
        </p:txBody>
      </p:sp>
    </p:spTree>
    <p:extLst>
      <p:ext uri="{BB962C8B-B14F-4D97-AF65-F5344CB8AC3E}">
        <p14:creationId xmlns:p14="http://schemas.microsoft.com/office/powerpoint/2010/main" val="2238574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7660"/>
            <a:ext cx="3687803" cy="494251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5"/>
                </a:solidFill>
              </a:rPr>
              <a:t>Primary Key = Booking ID</a:t>
            </a:r>
            <a:endParaRPr lang="en-US" sz="2400" dirty="0">
              <a:solidFill>
                <a:schemeClr val="accent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7269"/>
          <a:stretch/>
        </p:blipFill>
        <p:spPr>
          <a:xfrm>
            <a:off x="0" y="2714175"/>
            <a:ext cx="12657143" cy="551542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2" idx="2"/>
          </p:cNvCxnSpPr>
          <p:nvPr/>
        </p:nvCxnSpPr>
        <p:spPr>
          <a:xfrm flipH="1">
            <a:off x="768927" y="1721911"/>
            <a:ext cx="1074975" cy="1478489"/>
          </a:xfrm>
          <a:prstGeom prst="straightConnector1">
            <a:avLst/>
          </a:prstGeom>
          <a:ln w="28575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0" idx="1"/>
          </p:cNvCxnSpPr>
          <p:nvPr/>
        </p:nvCxnSpPr>
        <p:spPr>
          <a:xfrm flipH="1">
            <a:off x="3979718" y="2213404"/>
            <a:ext cx="5161834" cy="872696"/>
          </a:xfrm>
          <a:prstGeom prst="straightConnector1">
            <a:avLst/>
          </a:prstGeom>
          <a:ln w="28575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9141552" y="1712633"/>
            <a:ext cx="3660095" cy="100154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400" dirty="0">
                <a:solidFill>
                  <a:schemeClr val="accent5"/>
                </a:solidFill>
              </a:rPr>
              <a:t>S</a:t>
            </a:r>
            <a:r>
              <a:rPr lang="en-US" sz="2400" dirty="0" smtClean="0">
                <a:solidFill>
                  <a:schemeClr val="accent5"/>
                </a:solidFill>
              </a:rPr>
              <a:t>ome guests have stayed multiple times</a:t>
            </a:r>
            <a:endParaRPr lang="en-US" sz="2400" dirty="0">
              <a:solidFill>
                <a:schemeClr val="accent5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971801" y="1312653"/>
            <a:ext cx="1745672" cy="1700711"/>
          </a:xfrm>
          <a:prstGeom prst="straightConnector1">
            <a:avLst/>
          </a:prstGeom>
          <a:ln w="28575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4717473" y="356465"/>
            <a:ext cx="3567545" cy="135616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400" dirty="0" smtClean="0">
                <a:solidFill>
                  <a:schemeClr val="accent5"/>
                </a:solidFill>
              </a:rPr>
              <a:t>Rooms are occupied multiple times (based on booking date)</a:t>
            </a:r>
            <a:endParaRPr lang="en-US" sz="2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2960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Selected / Unselected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489372" y="1427012"/>
            <a:ext cx="5290713" cy="5377013"/>
          </a:xfrm>
        </p:spPr>
        <p:txBody>
          <a:bodyPr/>
          <a:lstStyle/>
          <a:p>
            <a:r>
              <a:rPr lang="en-US" b="0" dirty="0"/>
              <a:t>C</a:t>
            </a:r>
            <a:r>
              <a:rPr lang="en-US" b="0" dirty="0" smtClean="0"/>
              <a:t>ompare </a:t>
            </a:r>
            <a:r>
              <a:rPr lang="en-US" b="0" dirty="0"/>
              <a:t>the number of bookings for the </a:t>
            </a:r>
            <a:r>
              <a:rPr lang="en-US" dirty="0"/>
              <a:t>selected room numbers</a:t>
            </a:r>
            <a:r>
              <a:rPr lang="en-US" b="0" dirty="0"/>
              <a:t> to the number of bookings for the </a:t>
            </a:r>
            <a:r>
              <a:rPr lang="en-US" dirty="0"/>
              <a:t>deselected room numbers</a:t>
            </a:r>
            <a:r>
              <a:rPr lang="en-US" b="0" dirty="0"/>
              <a:t>. 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30" y="1658375"/>
            <a:ext cx="6200000" cy="4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98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125973"/>
            <a:ext cx="13987008" cy="139024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8000" dirty="0" smtClean="0">
                <a:solidFill>
                  <a:srgbClr val="0070C0"/>
                </a:solidFill>
              </a:rPr>
              <a:t>Selected</a:t>
            </a:r>
            <a:endParaRPr lang="en-US" sz="8000" dirty="0">
              <a:solidFill>
                <a:srgbClr val="EE9B2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12251" y="3266543"/>
            <a:ext cx="1597687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500" b="1" dirty="0" smtClean="0">
                <a:solidFill>
                  <a:srgbClr val="EE9B22"/>
                </a:solidFill>
              </a:rPr>
              <a:t>?</a:t>
            </a:r>
            <a:endParaRPr lang="en-US" sz="19900" b="1" dirty="0" smtClean="0">
              <a:solidFill>
                <a:srgbClr val="EE9B2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66548" y="1628011"/>
            <a:ext cx="1889090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500" dirty="0" smtClean="0">
                <a:solidFill>
                  <a:srgbClr val="0070C0"/>
                </a:solidFill>
              </a:rPr>
              <a:t>✔</a:t>
            </a:r>
            <a:endParaRPr lang="en-US" sz="19900" b="1" dirty="0" smtClean="0">
              <a:solidFill>
                <a:srgbClr val="0070C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3088" y="3707842"/>
            <a:ext cx="13987008" cy="175325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8000" dirty="0" smtClean="0">
                <a:solidFill>
                  <a:srgbClr val="EE9B22"/>
                </a:solidFill>
              </a:rPr>
              <a:t>Deselected</a:t>
            </a:r>
            <a:endParaRPr lang="en-US" sz="8000" dirty="0">
              <a:solidFill>
                <a:srgbClr val="EE9B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9719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125973"/>
            <a:ext cx="13987008" cy="139024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8000" dirty="0" smtClean="0">
                <a:solidFill>
                  <a:srgbClr val="0070C0"/>
                </a:solidFill>
              </a:rPr>
              <a:t>Selected</a:t>
            </a:r>
            <a:endParaRPr lang="en-US" sz="8000" dirty="0">
              <a:solidFill>
                <a:srgbClr val="EE9B2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12251" y="3266543"/>
            <a:ext cx="1597687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500" b="1" dirty="0" smtClean="0">
                <a:solidFill>
                  <a:srgbClr val="EE9B22"/>
                </a:solidFill>
              </a:rPr>
              <a:t>?</a:t>
            </a:r>
            <a:endParaRPr lang="en-US" sz="19900" b="1" dirty="0" smtClean="0">
              <a:solidFill>
                <a:srgbClr val="EE9B2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66548" y="1628011"/>
            <a:ext cx="1889090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500" dirty="0" smtClean="0">
                <a:solidFill>
                  <a:srgbClr val="0070C0"/>
                </a:solidFill>
              </a:rPr>
              <a:t>✔</a:t>
            </a:r>
            <a:endParaRPr lang="en-US" sz="19900" b="1" dirty="0" smtClean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12251" y="5154752"/>
            <a:ext cx="1597687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500" b="1" dirty="0" smtClean="0">
                <a:solidFill>
                  <a:srgbClr val="EE9B22"/>
                </a:solidFill>
              </a:rPr>
              <a:t>?</a:t>
            </a:r>
            <a:endParaRPr lang="en-US" sz="19900" b="1" dirty="0" smtClean="0">
              <a:solidFill>
                <a:srgbClr val="EE9B22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3088" y="3707842"/>
            <a:ext cx="13987008" cy="175325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8000" dirty="0" smtClean="0">
                <a:solidFill>
                  <a:srgbClr val="EE9B22"/>
                </a:solidFill>
              </a:rPr>
              <a:t>Deselected</a:t>
            </a:r>
            <a:endParaRPr lang="en-US" sz="8000" dirty="0">
              <a:solidFill>
                <a:srgbClr val="EE9B22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23088" y="5461092"/>
            <a:ext cx="13987008" cy="156009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8000" dirty="0" smtClean="0">
                <a:solidFill>
                  <a:srgbClr val="EE9B22"/>
                </a:solidFill>
              </a:rPr>
              <a:t>All</a:t>
            </a:r>
            <a:endParaRPr lang="en-US" sz="8000" dirty="0">
              <a:solidFill>
                <a:srgbClr val="EE9B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8387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23088" y="2931513"/>
            <a:ext cx="13987008" cy="156009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8000" dirty="0" smtClean="0">
                <a:solidFill>
                  <a:srgbClr val="EE9B22"/>
                </a:solidFill>
              </a:rPr>
              <a:t>All</a:t>
            </a:r>
            <a:r>
              <a:rPr lang="en-US" sz="8000" dirty="0" smtClean="0">
                <a:solidFill>
                  <a:srgbClr val="0070C0"/>
                </a:solidFill>
              </a:rPr>
              <a:t> </a:t>
            </a:r>
            <a:r>
              <a:rPr lang="en-US" sz="8000" dirty="0" smtClean="0">
                <a:solidFill>
                  <a:srgbClr val="150454"/>
                </a:solidFill>
              </a:rPr>
              <a:t>–</a:t>
            </a:r>
            <a:r>
              <a:rPr lang="en-US" sz="8000" dirty="0" smtClean="0">
                <a:solidFill>
                  <a:srgbClr val="0070C0"/>
                </a:solidFill>
              </a:rPr>
              <a:t> Selected </a:t>
            </a:r>
            <a:r>
              <a:rPr lang="en-US" sz="8000" dirty="0" smtClean="0"/>
              <a:t>= </a:t>
            </a:r>
            <a:r>
              <a:rPr lang="en-US" sz="8000" dirty="0">
                <a:solidFill>
                  <a:srgbClr val="EE9B22"/>
                </a:solidFill>
              </a:rPr>
              <a:t>Deselected</a:t>
            </a:r>
            <a:r>
              <a:rPr lang="en-US" sz="8000" dirty="0"/>
              <a:t> </a:t>
            </a:r>
            <a:endParaRPr lang="en-US" sz="80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41205" y="1540743"/>
            <a:ext cx="1597687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500" b="1" dirty="0" smtClean="0">
                <a:solidFill>
                  <a:srgbClr val="EE9B22"/>
                </a:solidFill>
              </a:rPr>
              <a:t>?</a:t>
            </a:r>
            <a:endParaRPr lang="en-US" sz="19900" b="1" dirty="0" smtClean="0">
              <a:solidFill>
                <a:srgbClr val="EE9B2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596" y="1669699"/>
            <a:ext cx="1889090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500" dirty="0" smtClean="0">
                <a:solidFill>
                  <a:srgbClr val="0070C0"/>
                </a:solidFill>
              </a:rPr>
              <a:t>✔</a:t>
            </a:r>
            <a:endParaRPr lang="en-US" sz="19900" b="1" dirty="0" smtClean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1655" y="1442750"/>
            <a:ext cx="1597687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500" b="1" dirty="0" smtClean="0">
                <a:solidFill>
                  <a:srgbClr val="EE9B22"/>
                </a:solidFill>
              </a:rPr>
              <a:t>?</a:t>
            </a:r>
            <a:endParaRPr lang="en-US" sz="19900" b="1" dirty="0" smtClean="0">
              <a:solidFill>
                <a:srgbClr val="EE9B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608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919236"/>
            <a:ext cx="14710787" cy="259247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6600" b="0" dirty="0">
                <a:solidFill>
                  <a:srgbClr val="00BBC9"/>
                </a:solidFill>
              </a:rPr>
              <a:t>SUM</a:t>
            </a:r>
            <a:r>
              <a:rPr lang="en-US" sz="6600" b="0" dirty="0"/>
              <a:t>(</a:t>
            </a:r>
            <a:r>
              <a:rPr lang="en-US" sz="6600" b="0" dirty="0">
                <a:solidFill>
                  <a:srgbClr val="0070C0"/>
                </a:solidFill>
              </a:rPr>
              <a:t>{FIXED :</a:t>
            </a:r>
            <a:r>
              <a:rPr lang="en-US" sz="6600" b="0" dirty="0"/>
              <a:t> </a:t>
            </a:r>
            <a:r>
              <a:rPr lang="en-US" sz="6600" b="0" dirty="0">
                <a:solidFill>
                  <a:srgbClr val="00BBC9"/>
                </a:solidFill>
              </a:rPr>
              <a:t>COUNTD</a:t>
            </a:r>
            <a:r>
              <a:rPr lang="en-US" sz="6600" b="0" dirty="0"/>
              <a:t>(</a:t>
            </a:r>
            <a:r>
              <a:rPr lang="en-US" sz="6600" b="0" dirty="0">
                <a:solidFill>
                  <a:srgbClr val="EE9B22"/>
                </a:solidFill>
              </a:rPr>
              <a:t>[Booking ID]</a:t>
            </a:r>
            <a:r>
              <a:rPr lang="en-US" sz="6600" b="0" dirty="0"/>
              <a:t>)</a:t>
            </a:r>
            <a:r>
              <a:rPr lang="en-US" sz="6600" b="0" dirty="0">
                <a:solidFill>
                  <a:srgbClr val="0070C0"/>
                </a:solidFill>
              </a:rPr>
              <a:t>}</a:t>
            </a:r>
            <a:r>
              <a:rPr lang="en-US" sz="6600" b="0" dirty="0"/>
              <a:t>)</a:t>
            </a:r>
            <a:endParaRPr lang="en-US" sz="9600" b="0" dirty="0">
              <a:solidFill>
                <a:srgbClr val="0070C0"/>
              </a:solidFill>
            </a:endParaRPr>
          </a:p>
        </p:txBody>
      </p:sp>
      <p:sp>
        <p:nvSpPr>
          <p:cNvPr id="2" name="Right Arrow 1"/>
          <p:cNvSpPr/>
          <p:nvPr/>
        </p:nvSpPr>
        <p:spPr bwMode="auto">
          <a:xfrm rot="14692407">
            <a:off x="1021965" y="3284718"/>
            <a:ext cx="1859780" cy="119756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1934" y="4666356"/>
            <a:ext cx="13203534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4800" i="1" dirty="0" smtClean="0">
                <a:solidFill>
                  <a:srgbClr val="150454"/>
                </a:solidFill>
              </a:rPr>
              <a:t>Wouldn’t this add the total booking ID for however many rows of data there are?</a:t>
            </a:r>
          </a:p>
        </p:txBody>
      </p:sp>
    </p:spTree>
    <p:extLst>
      <p:ext uri="{BB962C8B-B14F-4D97-AF65-F5344CB8AC3E}">
        <p14:creationId xmlns:p14="http://schemas.microsoft.com/office/powerpoint/2010/main" val="2880397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919236"/>
            <a:ext cx="14710787" cy="259247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6600" b="0" dirty="0">
                <a:solidFill>
                  <a:srgbClr val="00BBC9"/>
                </a:solidFill>
              </a:rPr>
              <a:t>SUM</a:t>
            </a:r>
            <a:r>
              <a:rPr lang="en-US" sz="6600" b="0" dirty="0"/>
              <a:t>(</a:t>
            </a:r>
            <a:r>
              <a:rPr lang="en-US" sz="6600" b="0" dirty="0">
                <a:solidFill>
                  <a:srgbClr val="0070C0"/>
                </a:solidFill>
              </a:rPr>
              <a:t>{FIXED :</a:t>
            </a:r>
            <a:r>
              <a:rPr lang="en-US" sz="6600" b="0" dirty="0"/>
              <a:t> </a:t>
            </a:r>
            <a:r>
              <a:rPr lang="en-US" sz="6600" b="0" dirty="0">
                <a:solidFill>
                  <a:srgbClr val="00BBC9"/>
                </a:solidFill>
              </a:rPr>
              <a:t>COUNTD</a:t>
            </a:r>
            <a:r>
              <a:rPr lang="en-US" sz="6600" b="0" dirty="0"/>
              <a:t>(</a:t>
            </a:r>
            <a:r>
              <a:rPr lang="en-US" sz="6600" b="0" dirty="0">
                <a:solidFill>
                  <a:srgbClr val="EE9B22"/>
                </a:solidFill>
              </a:rPr>
              <a:t>[Booking ID]</a:t>
            </a:r>
            <a:r>
              <a:rPr lang="en-US" sz="6600" b="0" dirty="0"/>
              <a:t>)</a:t>
            </a:r>
            <a:r>
              <a:rPr lang="en-US" sz="6600" b="0" dirty="0">
                <a:solidFill>
                  <a:srgbClr val="0070C0"/>
                </a:solidFill>
              </a:rPr>
              <a:t>}</a:t>
            </a:r>
            <a:r>
              <a:rPr lang="en-US" sz="6600" b="0" dirty="0"/>
              <a:t>)</a:t>
            </a:r>
            <a:endParaRPr lang="en-US" sz="9600" b="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1934" y="4666356"/>
            <a:ext cx="13203534" cy="22898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4800" i="1" dirty="0" smtClean="0">
                <a:solidFill>
                  <a:srgbClr val="150454"/>
                </a:solidFill>
              </a:rPr>
              <a:t>No! The dimensions in the LOD always define the level that any calculation will be run at. That means we will not get duplication.</a:t>
            </a:r>
          </a:p>
        </p:txBody>
      </p:sp>
      <p:sp>
        <p:nvSpPr>
          <p:cNvPr id="6" name="Right Arrow 5"/>
          <p:cNvSpPr/>
          <p:nvPr/>
        </p:nvSpPr>
        <p:spPr bwMode="auto">
          <a:xfrm rot="16200000">
            <a:off x="4469490" y="3042620"/>
            <a:ext cx="1025536" cy="52597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3972" y="3700141"/>
            <a:ext cx="848080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solidFill>
                  <a:srgbClr val="150454"/>
                </a:solidFill>
              </a:rPr>
              <a:t>Fixed on nothing = run across whole data set</a:t>
            </a:r>
          </a:p>
        </p:txBody>
      </p:sp>
    </p:spTree>
    <p:extLst>
      <p:ext uri="{BB962C8B-B14F-4D97-AF65-F5344CB8AC3E}">
        <p14:creationId xmlns:p14="http://schemas.microsoft.com/office/powerpoint/2010/main" val="22283235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23088" y="2931513"/>
            <a:ext cx="13987008" cy="156009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8000" dirty="0" smtClean="0">
                <a:solidFill>
                  <a:srgbClr val="0070C0"/>
                </a:solidFill>
              </a:rPr>
              <a:t>All </a:t>
            </a:r>
            <a:r>
              <a:rPr lang="en-US" sz="8000" dirty="0" smtClean="0">
                <a:solidFill>
                  <a:srgbClr val="150454"/>
                </a:solidFill>
              </a:rPr>
              <a:t>–</a:t>
            </a:r>
            <a:r>
              <a:rPr lang="en-US" sz="8000" dirty="0" smtClean="0">
                <a:solidFill>
                  <a:srgbClr val="0070C0"/>
                </a:solidFill>
              </a:rPr>
              <a:t> Selected </a:t>
            </a:r>
            <a:r>
              <a:rPr lang="en-US" sz="8000" dirty="0" smtClean="0"/>
              <a:t>= </a:t>
            </a:r>
            <a:r>
              <a:rPr lang="en-US" sz="8000" dirty="0">
                <a:solidFill>
                  <a:srgbClr val="EE9B22"/>
                </a:solidFill>
              </a:rPr>
              <a:t>Deselected</a:t>
            </a:r>
            <a:r>
              <a:rPr lang="en-US" sz="8000" dirty="0"/>
              <a:t> </a:t>
            </a:r>
            <a:endParaRPr lang="en-US" sz="80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41205" y="1540743"/>
            <a:ext cx="1597687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500" b="1" dirty="0" smtClean="0">
                <a:solidFill>
                  <a:srgbClr val="EE9B22"/>
                </a:solidFill>
              </a:rPr>
              <a:t>?</a:t>
            </a:r>
            <a:endParaRPr lang="en-US" sz="19900" b="1" dirty="0" smtClean="0">
              <a:solidFill>
                <a:srgbClr val="EE9B2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6510" y="1540743"/>
            <a:ext cx="1889090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500" dirty="0" smtClean="0">
                <a:solidFill>
                  <a:srgbClr val="0070C0"/>
                </a:solidFill>
              </a:rPr>
              <a:t>✔</a:t>
            </a:r>
            <a:endParaRPr lang="en-US" sz="19900" b="1" dirty="0" smtClean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596" y="1669699"/>
            <a:ext cx="1889090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500" dirty="0" smtClean="0">
                <a:solidFill>
                  <a:srgbClr val="0070C0"/>
                </a:solidFill>
              </a:rPr>
              <a:t>✔</a:t>
            </a:r>
            <a:endParaRPr lang="en-US" sz="199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3335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Favorite Room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489372" y="1427012"/>
            <a:ext cx="4311767" cy="5377013"/>
          </a:xfrm>
        </p:spPr>
        <p:txBody>
          <a:bodyPr/>
          <a:lstStyle/>
          <a:p>
            <a:r>
              <a:rPr lang="en-US" b="0" dirty="0"/>
              <a:t>Who is the </a:t>
            </a:r>
            <a:r>
              <a:rPr lang="en-US" dirty="0"/>
              <a:t>only guest</a:t>
            </a:r>
            <a:r>
              <a:rPr lang="en-US" b="0" dirty="0"/>
              <a:t> that has stayed in the</a:t>
            </a:r>
            <a:r>
              <a:rPr lang="en-US" dirty="0"/>
              <a:t> same </a:t>
            </a:r>
            <a:r>
              <a:rPr lang="en-US" dirty="0" smtClean="0"/>
              <a:t>room </a:t>
            </a:r>
            <a:r>
              <a:rPr lang="en-US" b="0" dirty="0" smtClean="0"/>
              <a:t>on different bookings</a:t>
            </a:r>
            <a:r>
              <a:rPr lang="en-US" b="0" dirty="0" smtClean="0"/>
              <a:t>?</a:t>
            </a:r>
            <a:r>
              <a:rPr lang="en-US" b="0" dirty="0"/>
              <a:t> </a:t>
            </a:r>
            <a:endParaRPr lang="en-US" b="0" dirty="0" smtClean="0"/>
          </a:p>
          <a:p>
            <a:r>
              <a:rPr lang="en-US" sz="2400" b="0" dirty="0"/>
              <a:t>This means the same guest booking the exact same room during separate stays. 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6" y="1427011"/>
            <a:ext cx="6541966" cy="605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623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395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06316" y="1840832"/>
            <a:ext cx="614813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 your computer</a:t>
            </a:r>
          </a:p>
        </p:txBody>
      </p:sp>
    </p:spTree>
    <p:extLst>
      <p:ext uri="{BB962C8B-B14F-4D97-AF65-F5344CB8AC3E}">
        <p14:creationId xmlns:p14="http://schemas.microsoft.com/office/powerpoint/2010/main" val="73243165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Logins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7855"/>
            <a:ext cx="7573603" cy="66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3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588" y="1537855"/>
            <a:ext cx="3137085" cy="751602"/>
          </a:xfrm>
        </p:spPr>
        <p:txBody>
          <a:bodyPr/>
          <a:lstStyle/>
          <a:p>
            <a:r>
              <a:rPr lang="en-US" sz="3600" dirty="0" smtClean="0"/>
              <a:t>Each row represents a single login by a user. 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7855"/>
            <a:ext cx="7573603" cy="66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23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7855"/>
            <a:ext cx="7573603" cy="669174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1693721" y="921327"/>
            <a:ext cx="90052" cy="1198418"/>
          </a:xfrm>
          <a:prstGeom prst="straightConnector1">
            <a:avLst/>
          </a:prstGeom>
          <a:ln w="28575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427076"/>
            <a:ext cx="4436918" cy="494251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5"/>
                </a:solidFill>
              </a:rPr>
              <a:t>ID + Login Date = Primary Key</a:t>
            </a:r>
            <a:endParaRPr lang="en-US" sz="2400" dirty="0">
              <a:solidFill>
                <a:schemeClr val="accent5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99210" y="921327"/>
            <a:ext cx="1184563" cy="1059872"/>
          </a:xfrm>
          <a:prstGeom prst="straightConnector1">
            <a:avLst/>
          </a:prstGeom>
          <a:ln w="28575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970812" y="921327"/>
            <a:ext cx="3910443" cy="1330036"/>
          </a:xfrm>
          <a:prstGeom prst="straightConnector1">
            <a:avLst/>
          </a:prstGeom>
          <a:ln w="28575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5813028" y="637150"/>
            <a:ext cx="5980653" cy="49425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400" dirty="0" smtClean="0">
                <a:solidFill>
                  <a:schemeClr val="accent5"/>
                </a:solidFill>
              </a:rPr>
              <a:t>Some user’s have logged on multiple times</a:t>
            </a:r>
            <a:endParaRPr lang="en-US" sz="2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7774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Active Period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489372" y="1427012"/>
            <a:ext cx="5774807" cy="5377013"/>
          </a:xfrm>
        </p:spPr>
        <p:txBody>
          <a:bodyPr/>
          <a:lstStyle/>
          <a:p>
            <a:r>
              <a:rPr lang="en-US" b="0" dirty="0" smtClean="0"/>
              <a:t>I'd </a:t>
            </a:r>
            <a:r>
              <a:rPr lang="en-US" b="0" dirty="0"/>
              <a:t>like to see a bin of my users, based on the </a:t>
            </a:r>
            <a:r>
              <a:rPr lang="en-US" dirty="0"/>
              <a:t>number of months</a:t>
            </a:r>
            <a:r>
              <a:rPr lang="en-US" b="0" dirty="0"/>
              <a:t> they have been active</a:t>
            </a:r>
            <a:r>
              <a:rPr lang="en-US" b="0" dirty="0" smtClean="0"/>
              <a:t>.</a:t>
            </a:r>
          </a:p>
          <a:p>
            <a:r>
              <a:rPr lang="en-US" sz="2400" b="0" dirty="0"/>
              <a:t>You can define an active user by looking at the total months between their first and last login date.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22" y="1542549"/>
            <a:ext cx="6987327" cy="514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293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33136" y="4588560"/>
            <a:ext cx="13987008" cy="156009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8000" dirty="0" smtClean="0">
                <a:solidFill>
                  <a:srgbClr val="EE9B22"/>
                </a:solidFill>
              </a:rPr>
              <a:t>Active Month Bins</a:t>
            </a:r>
            <a:endParaRPr lang="en-US" sz="80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99674" y="4260450"/>
            <a:ext cx="1597687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500" b="1" dirty="0" smtClean="0">
                <a:solidFill>
                  <a:srgbClr val="EE9B22"/>
                </a:solidFill>
              </a:rPr>
              <a:t>?</a:t>
            </a:r>
            <a:endParaRPr lang="en-US" sz="19900" b="1" dirty="0" smtClean="0">
              <a:solidFill>
                <a:srgbClr val="EE9B2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953973" y="2139807"/>
            <a:ext cx="1889090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500" dirty="0" smtClean="0">
                <a:solidFill>
                  <a:srgbClr val="0070C0"/>
                </a:solidFill>
              </a:rPr>
              <a:t>✔</a:t>
            </a:r>
            <a:endParaRPr lang="en-US" sz="19900" b="1" dirty="0" smtClean="0">
              <a:solidFill>
                <a:srgbClr val="0070C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31708" y="2303863"/>
            <a:ext cx="12115097" cy="156009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8000" dirty="0" smtClean="0">
                <a:solidFill>
                  <a:srgbClr val="0070C0"/>
                </a:solidFill>
              </a:rPr>
              <a:t>Distinct Count of Users</a:t>
            </a:r>
            <a:endParaRPr lang="en-US" sz="8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207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981" y="1288008"/>
            <a:ext cx="14169419" cy="1495385"/>
          </a:xfrm>
        </p:spPr>
        <p:txBody>
          <a:bodyPr/>
          <a:lstStyle/>
          <a:p>
            <a:r>
              <a:rPr lang="en-US" sz="4800" b="0" i="1" dirty="0" smtClean="0"/>
              <a:t>Define an active user by looking at total months between </a:t>
            </a:r>
            <a:r>
              <a:rPr lang="en-US" i="1" dirty="0" smtClean="0"/>
              <a:t>first</a:t>
            </a:r>
            <a:r>
              <a:rPr lang="en-US" sz="4800" b="0" i="1" dirty="0" smtClean="0"/>
              <a:t> and </a:t>
            </a:r>
            <a:r>
              <a:rPr lang="en-US" i="1" dirty="0" smtClean="0"/>
              <a:t>last login dates</a:t>
            </a:r>
            <a:endParaRPr lang="en-US" i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93076" y="4682533"/>
            <a:ext cx="13987008" cy="326738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6600" dirty="0" smtClean="0">
                <a:solidFill>
                  <a:srgbClr val="EE9B22"/>
                </a:solidFill>
              </a:rPr>
              <a:t>Last Login Date </a:t>
            </a:r>
            <a:r>
              <a:rPr lang="en-US" sz="6600" dirty="0" smtClean="0">
                <a:solidFill>
                  <a:srgbClr val="150454"/>
                </a:solidFill>
              </a:rPr>
              <a:t>-</a:t>
            </a:r>
            <a:r>
              <a:rPr lang="en-US" sz="6600" dirty="0" smtClean="0">
                <a:solidFill>
                  <a:srgbClr val="EE9B22"/>
                </a:solidFill>
              </a:rPr>
              <a:t> </a:t>
            </a:r>
            <a:r>
              <a:rPr lang="en-US" sz="6600" dirty="0">
                <a:solidFill>
                  <a:srgbClr val="EE9B22"/>
                </a:solidFill>
              </a:rPr>
              <a:t>First Login </a:t>
            </a:r>
            <a:r>
              <a:rPr lang="en-US" sz="6600" dirty="0" smtClean="0">
                <a:solidFill>
                  <a:srgbClr val="EE9B22"/>
                </a:solidFill>
              </a:rPr>
              <a:t>Date</a:t>
            </a:r>
          </a:p>
          <a:p>
            <a:r>
              <a:rPr lang="en-US" sz="6600" dirty="0" smtClean="0">
                <a:solidFill>
                  <a:srgbClr val="EE9B22"/>
                </a:solidFill>
              </a:rPr>
              <a:t> </a:t>
            </a:r>
          </a:p>
          <a:p>
            <a:r>
              <a:rPr lang="en-US" sz="6600" dirty="0" smtClean="0">
                <a:solidFill>
                  <a:srgbClr val="150454"/>
                </a:solidFill>
              </a:rPr>
              <a:t>= </a:t>
            </a:r>
            <a:r>
              <a:rPr lang="en-US" sz="6600" dirty="0" smtClean="0">
                <a:solidFill>
                  <a:srgbClr val="EE9B22"/>
                </a:solidFill>
              </a:rPr>
              <a:t>Active Months</a:t>
            </a:r>
            <a:endParaRPr lang="en-US" sz="6600" dirty="0" smtClean="0">
              <a:solidFill>
                <a:srgbClr val="0070C0"/>
              </a:solidFill>
            </a:endParaRPr>
          </a:p>
          <a:p>
            <a:r>
              <a:rPr lang="en-US" sz="8000" dirty="0" smtClean="0">
                <a:solidFill>
                  <a:srgbClr val="EE9B22"/>
                </a:solidFill>
              </a:rPr>
              <a:t> </a:t>
            </a:r>
            <a:endParaRPr lang="en-US" sz="8000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53740" y="3356099"/>
            <a:ext cx="1597687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500" b="1" dirty="0" smtClean="0">
                <a:solidFill>
                  <a:srgbClr val="EE9B22"/>
                </a:solidFill>
              </a:rPr>
              <a:t>?</a:t>
            </a:r>
            <a:endParaRPr lang="en-US" sz="19900" b="1" dirty="0" smtClean="0">
              <a:solidFill>
                <a:srgbClr val="EE9B2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8215" y="3356098"/>
            <a:ext cx="1597687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500" b="1" dirty="0" smtClean="0">
                <a:solidFill>
                  <a:srgbClr val="EE9B22"/>
                </a:solidFill>
              </a:rPr>
              <a:t>?</a:t>
            </a:r>
            <a:endParaRPr lang="en-US" sz="19900" b="1" dirty="0" smtClean="0">
              <a:solidFill>
                <a:srgbClr val="EE9B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250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3898" y="2481944"/>
            <a:ext cx="13987008" cy="326738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6600" dirty="0" smtClean="0">
                <a:solidFill>
                  <a:srgbClr val="0070C0"/>
                </a:solidFill>
              </a:rPr>
              <a:t>Last Login Date </a:t>
            </a:r>
            <a:r>
              <a:rPr lang="en-US" sz="6600" dirty="0" smtClean="0">
                <a:solidFill>
                  <a:srgbClr val="150454"/>
                </a:solidFill>
              </a:rPr>
              <a:t>-</a:t>
            </a:r>
            <a:r>
              <a:rPr lang="en-US" sz="6600" dirty="0" smtClean="0">
                <a:solidFill>
                  <a:srgbClr val="EE9B22"/>
                </a:solidFill>
              </a:rPr>
              <a:t> </a:t>
            </a:r>
            <a:r>
              <a:rPr lang="en-US" sz="6600" dirty="0">
                <a:solidFill>
                  <a:srgbClr val="0070C0"/>
                </a:solidFill>
              </a:rPr>
              <a:t>First Login </a:t>
            </a:r>
            <a:r>
              <a:rPr lang="en-US" sz="6600" dirty="0" smtClean="0">
                <a:solidFill>
                  <a:srgbClr val="0070C0"/>
                </a:solidFill>
              </a:rPr>
              <a:t>Date</a:t>
            </a:r>
          </a:p>
          <a:p>
            <a:r>
              <a:rPr lang="en-US" sz="6600" dirty="0" smtClean="0">
                <a:solidFill>
                  <a:srgbClr val="EE9B22"/>
                </a:solidFill>
              </a:rPr>
              <a:t> </a:t>
            </a:r>
          </a:p>
          <a:p>
            <a:r>
              <a:rPr lang="en-US" sz="6600" dirty="0" smtClean="0">
                <a:solidFill>
                  <a:srgbClr val="150454"/>
                </a:solidFill>
              </a:rPr>
              <a:t>= </a:t>
            </a:r>
            <a:r>
              <a:rPr lang="en-US" sz="6600" dirty="0" smtClean="0">
                <a:solidFill>
                  <a:srgbClr val="EE9B22"/>
                </a:solidFill>
              </a:rPr>
              <a:t>Active Months</a:t>
            </a:r>
            <a:endParaRPr lang="en-US" sz="6600" dirty="0" smtClean="0">
              <a:solidFill>
                <a:srgbClr val="0070C0"/>
              </a:solidFill>
            </a:endParaRPr>
          </a:p>
          <a:p>
            <a:r>
              <a:rPr lang="en-US" sz="8000" dirty="0" smtClean="0">
                <a:solidFill>
                  <a:srgbClr val="EE9B22"/>
                </a:solidFill>
              </a:rPr>
              <a:t> </a:t>
            </a:r>
            <a:endParaRPr lang="en-US" sz="80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0989" y="883763"/>
            <a:ext cx="1889090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500" dirty="0" smtClean="0">
                <a:solidFill>
                  <a:srgbClr val="0070C0"/>
                </a:solidFill>
              </a:rPr>
              <a:t>✔</a:t>
            </a:r>
            <a:endParaRPr lang="en-US" sz="19900" b="1" dirty="0" smtClean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72997" y="883763"/>
            <a:ext cx="1889090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500" dirty="0" smtClean="0">
                <a:solidFill>
                  <a:srgbClr val="0070C0"/>
                </a:solidFill>
              </a:rPr>
              <a:t>✔</a:t>
            </a:r>
            <a:endParaRPr lang="en-US" sz="199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696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Login Frequency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015369" y="1534339"/>
            <a:ext cx="3808207" cy="5377013"/>
          </a:xfrm>
        </p:spPr>
        <p:txBody>
          <a:bodyPr/>
          <a:lstStyle/>
          <a:p>
            <a:r>
              <a:rPr lang="en-US" b="0" dirty="0"/>
              <a:t>Now I'd like to see bins of my users, based on the </a:t>
            </a:r>
            <a:r>
              <a:rPr lang="en-US" dirty="0"/>
              <a:t>average number of months </a:t>
            </a:r>
            <a:r>
              <a:rPr lang="en-US" b="0" dirty="0"/>
              <a:t>between logins.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9" y="1534338"/>
            <a:ext cx="9511519" cy="606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59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981307" y="4000302"/>
            <a:ext cx="13649093" cy="156009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7200" dirty="0" smtClean="0">
                <a:solidFill>
                  <a:srgbClr val="0070C0"/>
                </a:solidFill>
              </a:rPr>
              <a:t>Active Months </a:t>
            </a:r>
            <a:r>
              <a:rPr lang="en-US" sz="7200" dirty="0" smtClean="0">
                <a:solidFill>
                  <a:srgbClr val="150454"/>
                </a:solidFill>
              </a:rPr>
              <a:t>/</a:t>
            </a:r>
            <a:r>
              <a:rPr lang="en-US" sz="7200" dirty="0" smtClean="0">
                <a:solidFill>
                  <a:srgbClr val="EE9B22"/>
                </a:solidFill>
              </a:rPr>
              <a:t> # Gaps Between Logins</a:t>
            </a:r>
            <a:endParaRPr lang="en-US" sz="7200" dirty="0">
              <a:solidFill>
                <a:srgbClr val="EE9B22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52948" y="1846391"/>
            <a:ext cx="12115097" cy="156009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 smtClean="0">
                <a:solidFill>
                  <a:srgbClr val="EE9B22"/>
                </a:solidFill>
              </a:rPr>
              <a:t>Average Login Frequency=</a:t>
            </a:r>
            <a:endParaRPr lang="en-US" dirty="0">
              <a:solidFill>
                <a:srgbClr val="EE9B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6545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739" y="2642728"/>
            <a:ext cx="13987008" cy="156009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8000" dirty="0" smtClean="0">
                <a:solidFill>
                  <a:srgbClr val="0070C0"/>
                </a:solidFill>
              </a:rPr>
              <a:t>Active Month Bins</a:t>
            </a:r>
            <a:endParaRPr lang="en-US" sz="80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73992" y="3935343"/>
            <a:ext cx="1597687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500" b="1" dirty="0" smtClean="0">
                <a:solidFill>
                  <a:srgbClr val="EE9B22"/>
                </a:solidFill>
              </a:rPr>
              <a:t>?</a:t>
            </a:r>
            <a:endParaRPr lang="en-US" sz="19900" b="1" dirty="0" smtClean="0">
              <a:solidFill>
                <a:srgbClr val="EE9B2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99674" y="872145"/>
            <a:ext cx="1889090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500" dirty="0" smtClean="0">
                <a:solidFill>
                  <a:srgbClr val="0070C0"/>
                </a:solidFill>
              </a:rPr>
              <a:t>✔</a:t>
            </a:r>
            <a:endParaRPr lang="en-US" sz="19900" b="1" dirty="0" smtClean="0">
              <a:solidFill>
                <a:srgbClr val="0070C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739" y="1155560"/>
            <a:ext cx="12115097" cy="120375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8000" dirty="0" smtClean="0">
                <a:solidFill>
                  <a:srgbClr val="0070C0"/>
                </a:solidFill>
              </a:rPr>
              <a:t>Distinct Count of Users</a:t>
            </a:r>
            <a:endParaRPr lang="en-US" sz="8000" dirty="0">
              <a:solidFill>
                <a:srgbClr val="0070C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739" y="4397380"/>
            <a:ext cx="13987008" cy="141024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8000" dirty="0" smtClean="0">
                <a:solidFill>
                  <a:srgbClr val="EE9B22"/>
                </a:solidFill>
              </a:rPr>
              <a:t>Total Gaps</a:t>
            </a:r>
            <a:endParaRPr lang="en-US" sz="80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48488" y="2359313"/>
            <a:ext cx="1889090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500" dirty="0" smtClean="0">
                <a:solidFill>
                  <a:srgbClr val="0070C0"/>
                </a:solidFill>
              </a:rPr>
              <a:t>✔</a:t>
            </a:r>
            <a:endParaRPr lang="en-US" sz="19900" b="1" dirty="0" smtClean="0">
              <a:solidFill>
                <a:srgbClr val="0070C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739" y="6099349"/>
            <a:ext cx="13987008" cy="133073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12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8000" dirty="0" smtClean="0">
                <a:solidFill>
                  <a:srgbClr val="EE9B22"/>
                </a:solidFill>
              </a:rPr>
              <a:t>Total Gaps = Total Logins - 1</a:t>
            </a:r>
            <a:endParaRPr lang="en-US" sz="8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2536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08238" y="2500314"/>
            <a:ext cx="9682162" cy="2152649"/>
          </a:xfrm>
        </p:spPr>
        <p:txBody>
          <a:bodyPr/>
          <a:lstStyle/>
          <a:p>
            <a:r>
              <a:rPr lang="en-US" dirty="0" smtClean="0"/>
              <a:t>Bronson Shonk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05913" y="4652963"/>
            <a:ext cx="9684487" cy="217040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Technical Support Analyst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1447800"/>
            <a:ext cx="7971406" cy="523220"/>
          </a:xfrm>
        </p:spPr>
        <p:txBody>
          <a:bodyPr/>
          <a:lstStyle/>
          <a:p>
            <a:r>
              <a:rPr lang="en-US" dirty="0"/>
              <a:t>#Data17</a:t>
            </a:r>
          </a:p>
        </p:txBody>
      </p:sp>
    </p:spTree>
    <p:extLst>
      <p:ext uri="{BB962C8B-B14F-4D97-AF65-F5344CB8AC3E}">
        <p14:creationId xmlns:p14="http://schemas.microsoft.com/office/powerpoint/2010/main" val="332548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0588" y="3444973"/>
            <a:ext cx="12908725" cy="2530821"/>
          </a:xfrm>
        </p:spPr>
        <p:txBody>
          <a:bodyPr/>
          <a:lstStyle/>
          <a:p>
            <a:r>
              <a:rPr lang="en-US" dirty="0" smtClean="0"/>
              <a:t>Break Time</a:t>
            </a:r>
            <a:br>
              <a:rPr lang="en-US" dirty="0" smtClean="0"/>
            </a:br>
            <a:r>
              <a:rPr lang="en-US" sz="8000" b="0" dirty="0" smtClean="0"/>
              <a:t>Be back in 30 minutes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67687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799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Active Period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535289" y="1539551"/>
            <a:ext cx="5083892" cy="5377013"/>
          </a:xfrm>
        </p:spPr>
        <p:txBody>
          <a:bodyPr/>
          <a:lstStyle/>
          <a:p>
            <a:r>
              <a:rPr lang="en-US" b="0" dirty="0"/>
              <a:t>What is the</a:t>
            </a:r>
            <a:r>
              <a:rPr lang="en-US" dirty="0"/>
              <a:t> longest </a:t>
            </a:r>
            <a:r>
              <a:rPr lang="en-US" dirty="0" smtClean="0"/>
              <a:t>stay</a:t>
            </a:r>
            <a:r>
              <a:rPr lang="en-US" b="0" dirty="0" smtClean="0"/>
              <a:t>?</a:t>
            </a:r>
          </a:p>
          <a:p>
            <a:endParaRPr lang="en-US" b="0" dirty="0"/>
          </a:p>
          <a:p>
            <a:r>
              <a:rPr lang="en-US" b="0" dirty="0" smtClean="0"/>
              <a:t>How </a:t>
            </a:r>
            <a:r>
              <a:rPr lang="en-US" b="0" dirty="0"/>
              <a:t>about the </a:t>
            </a:r>
            <a:r>
              <a:rPr lang="en-US" dirty="0"/>
              <a:t>second longest stay</a:t>
            </a:r>
            <a:r>
              <a:rPr lang="en-US" b="0" dirty="0"/>
              <a:t>? </a:t>
            </a:r>
            <a:endParaRPr lang="en-US" b="0" dirty="0" smtClean="0"/>
          </a:p>
          <a:p>
            <a:r>
              <a:rPr lang="en-US" sz="700" b="0" dirty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9" y="1539551"/>
            <a:ext cx="7897634" cy="51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9577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53036" y="1259915"/>
          <a:ext cx="12961468" cy="2196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2941">
                  <a:extLst>
                    <a:ext uri="{9D8B030D-6E8A-4147-A177-3AD203B41FA5}">
                      <a16:colId xmlns:a16="http://schemas.microsoft.com/office/drawing/2014/main" val="2149033407"/>
                    </a:ext>
                  </a:extLst>
                </a:gridCol>
                <a:gridCol w="2278529">
                  <a:extLst>
                    <a:ext uri="{9D8B030D-6E8A-4147-A177-3AD203B41FA5}">
                      <a16:colId xmlns:a16="http://schemas.microsoft.com/office/drawing/2014/main" val="3960486317"/>
                    </a:ext>
                  </a:extLst>
                </a:gridCol>
                <a:gridCol w="1792941">
                  <a:extLst>
                    <a:ext uri="{9D8B030D-6E8A-4147-A177-3AD203B41FA5}">
                      <a16:colId xmlns:a16="http://schemas.microsoft.com/office/drawing/2014/main" val="3377556638"/>
                    </a:ext>
                  </a:extLst>
                </a:gridCol>
                <a:gridCol w="2689411">
                  <a:extLst>
                    <a:ext uri="{9D8B030D-6E8A-4147-A177-3AD203B41FA5}">
                      <a16:colId xmlns:a16="http://schemas.microsoft.com/office/drawing/2014/main" val="89033599"/>
                    </a:ext>
                  </a:extLst>
                </a:gridCol>
                <a:gridCol w="4407646">
                  <a:extLst>
                    <a:ext uri="{9D8B030D-6E8A-4147-A177-3AD203B41FA5}">
                      <a16:colId xmlns:a16="http://schemas.microsoft.com/office/drawing/2014/main" val="25163693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Guest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Booking ID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Nights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Longest Night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Second Longest Night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1122268448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213219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2120333808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414354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40537835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304235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388980063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6593305" y="1259915"/>
            <a:ext cx="7121199" cy="219657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7689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53036" y="1259915"/>
          <a:ext cx="12961468" cy="2196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2941">
                  <a:extLst>
                    <a:ext uri="{9D8B030D-6E8A-4147-A177-3AD203B41FA5}">
                      <a16:colId xmlns:a16="http://schemas.microsoft.com/office/drawing/2014/main" val="2149033407"/>
                    </a:ext>
                  </a:extLst>
                </a:gridCol>
                <a:gridCol w="2278529">
                  <a:extLst>
                    <a:ext uri="{9D8B030D-6E8A-4147-A177-3AD203B41FA5}">
                      <a16:colId xmlns:a16="http://schemas.microsoft.com/office/drawing/2014/main" val="3960486317"/>
                    </a:ext>
                  </a:extLst>
                </a:gridCol>
                <a:gridCol w="1792941">
                  <a:extLst>
                    <a:ext uri="{9D8B030D-6E8A-4147-A177-3AD203B41FA5}">
                      <a16:colId xmlns:a16="http://schemas.microsoft.com/office/drawing/2014/main" val="3377556638"/>
                    </a:ext>
                  </a:extLst>
                </a:gridCol>
                <a:gridCol w="2689411">
                  <a:extLst>
                    <a:ext uri="{9D8B030D-6E8A-4147-A177-3AD203B41FA5}">
                      <a16:colId xmlns:a16="http://schemas.microsoft.com/office/drawing/2014/main" val="89033599"/>
                    </a:ext>
                  </a:extLst>
                </a:gridCol>
                <a:gridCol w="4407646">
                  <a:extLst>
                    <a:ext uri="{9D8B030D-6E8A-4147-A177-3AD203B41FA5}">
                      <a16:colId xmlns:a16="http://schemas.microsoft.com/office/drawing/2014/main" val="25163693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Guest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Booking ID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Nights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Longest Night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Second Longest Night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1122268448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213219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2120333808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414354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40537835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304235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3889800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82686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53036" y="1259915"/>
          <a:ext cx="12961468" cy="2196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2941">
                  <a:extLst>
                    <a:ext uri="{9D8B030D-6E8A-4147-A177-3AD203B41FA5}">
                      <a16:colId xmlns:a16="http://schemas.microsoft.com/office/drawing/2014/main" val="2149033407"/>
                    </a:ext>
                  </a:extLst>
                </a:gridCol>
                <a:gridCol w="2278529">
                  <a:extLst>
                    <a:ext uri="{9D8B030D-6E8A-4147-A177-3AD203B41FA5}">
                      <a16:colId xmlns:a16="http://schemas.microsoft.com/office/drawing/2014/main" val="3960486317"/>
                    </a:ext>
                  </a:extLst>
                </a:gridCol>
                <a:gridCol w="1792941">
                  <a:extLst>
                    <a:ext uri="{9D8B030D-6E8A-4147-A177-3AD203B41FA5}">
                      <a16:colId xmlns:a16="http://schemas.microsoft.com/office/drawing/2014/main" val="3377556638"/>
                    </a:ext>
                  </a:extLst>
                </a:gridCol>
                <a:gridCol w="2689411">
                  <a:extLst>
                    <a:ext uri="{9D8B030D-6E8A-4147-A177-3AD203B41FA5}">
                      <a16:colId xmlns:a16="http://schemas.microsoft.com/office/drawing/2014/main" val="89033599"/>
                    </a:ext>
                  </a:extLst>
                </a:gridCol>
                <a:gridCol w="4407646">
                  <a:extLst>
                    <a:ext uri="{9D8B030D-6E8A-4147-A177-3AD203B41FA5}">
                      <a16:colId xmlns:a16="http://schemas.microsoft.com/office/drawing/2014/main" val="25163693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Guest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Booking ID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Nights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Longest Night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Second Longest Night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1122268448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213219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2120333808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414354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40537835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304235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3889800634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 bwMode="auto">
          <a:xfrm>
            <a:off x="6593305" y="1259915"/>
            <a:ext cx="7121199" cy="219657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166939" y="6895097"/>
            <a:ext cx="3141303" cy="92542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9252" y="4102768"/>
            <a:ext cx="8073189" cy="14126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GROUP BY     :      Aggregate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{  </a:t>
            </a:r>
            <a:r>
              <a:rPr lang="en-US" sz="3200" dirty="0" smtClean="0">
                <a:solidFill>
                  <a:srgbClr val="0070C0"/>
                </a:solidFill>
              </a:rPr>
              <a:t>FIXED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3200" dirty="0" smtClean="0">
                <a:solidFill>
                  <a:srgbClr val="FFC000"/>
                </a:solidFill>
              </a:rPr>
              <a:t>[Guest]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:  </a:t>
            </a:r>
            <a:r>
              <a:rPr lang="en-US" sz="3200" dirty="0" smtClean="0">
                <a:solidFill>
                  <a:srgbClr val="0070C0"/>
                </a:solidFill>
              </a:rPr>
              <a:t>MAX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sz="3200" dirty="0" smtClean="0">
                <a:solidFill>
                  <a:srgbClr val="FFC000"/>
                </a:solidFill>
              </a:rPr>
              <a:t>[Nights]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}</a:t>
            </a:r>
          </a:p>
        </p:txBody>
      </p:sp>
    </p:spTree>
    <p:extLst>
      <p:ext uri="{BB962C8B-B14F-4D97-AF65-F5344CB8AC3E}">
        <p14:creationId xmlns:p14="http://schemas.microsoft.com/office/powerpoint/2010/main" val="200268058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53036" y="1259915"/>
          <a:ext cx="12961468" cy="2196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2941">
                  <a:extLst>
                    <a:ext uri="{9D8B030D-6E8A-4147-A177-3AD203B41FA5}">
                      <a16:colId xmlns:a16="http://schemas.microsoft.com/office/drawing/2014/main" val="2149033407"/>
                    </a:ext>
                  </a:extLst>
                </a:gridCol>
                <a:gridCol w="2278529">
                  <a:extLst>
                    <a:ext uri="{9D8B030D-6E8A-4147-A177-3AD203B41FA5}">
                      <a16:colId xmlns:a16="http://schemas.microsoft.com/office/drawing/2014/main" val="3960486317"/>
                    </a:ext>
                  </a:extLst>
                </a:gridCol>
                <a:gridCol w="1792941">
                  <a:extLst>
                    <a:ext uri="{9D8B030D-6E8A-4147-A177-3AD203B41FA5}">
                      <a16:colId xmlns:a16="http://schemas.microsoft.com/office/drawing/2014/main" val="3377556638"/>
                    </a:ext>
                  </a:extLst>
                </a:gridCol>
                <a:gridCol w="2689411">
                  <a:extLst>
                    <a:ext uri="{9D8B030D-6E8A-4147-A177-3AD203B41FA5}">
                      <a16:colId xmlns:a16="http://schemas.microsoft.com/office/drawing/2014/main" val="89033599"/>
                    </a:ext>
                  </a:extLst>
                </a:gridCol>
                <a:gridCol w="4407646">
                  <a:extLst>
                    <a:ext uri="{9D8B030D-6E8A-4147-A177-3AD203B41FA5}">
                      <a16:colId xmlns:a16="http://schemas.microsoft.com/office/drawing/2014/main" val="25163693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Guest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Booking ID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Nights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Longest Night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Second Longest Night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1122268448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213219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2120333808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414354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40537835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304235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3889800634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 bwMode="auto">
          <a:xfrm>
            <a:off x="6593305" y="1259915"/>
            <a:ext cx="7121199" cy="219657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753036" y="6884069"/>
          <a:ext cx="6555206" cy="9364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333">
                  <a:extLst>
                    <a:ext uri="{9D8B030D-6E8A-4147-A177-3AD203B41FA5}">
                      <a16:colId xmlns:a16="http://schemas.microsoft.com/office/drawing/2014/main" val="3198979385"/>
                    </a:ext>
                  </a:extLst>
                </a:gridCol>
                <a:gridCol w="1904131">
                  <a:extLst>
                    <a:ext uri="{9D8B030D-6E8A-4147-A177-3AD203B41FA5}">
                      <a16:colId xmlns:a16="http://schemas.microsoft.com/office/drawing/2014/main" val="1821574176"/>
                    </a:ext>
                  </a:extLst>
                </a:gridCol>
                <a:gridCol w="3152742">
                  <a:extLst>
                    <a:ext uri="{9D8B030D-6E8A-4147-A177-3AD203B41FA5}">
                      <a16:colId xmlns:a16="http://schemas.microsoft.com/office/drawing/2014/main" val="4125101579"/>
                    </a:ext>
                  </a:extLst>
                </a:gridCol>
              </a:tblGrid>
              <a:tr h="4682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Guest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Max Nights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Second Max Nights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extLst>
                  <a:ext uri="{0D108BD9-81ED-4DB2-BD59-A6C34878D82A}">
                    <a16:rowId xmlns:a16="http://schemas.microsoft.com/office/drawing/2014/main" val="1931370440"/>
                  </a:ext>
                </a:extLst>
              </a:tr>
              <a:tr h="4682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John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6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extLst>
                  <a:ext uri="{0D108BD9-81ED-4DB2-BD59-A6C34878D82A}">
                    <a16:rowId xmlns:a16="http://schemas.microsoft.com/office/drawing/2014/main" val="362692004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4166939" y="6895097"/>
            <a:ext cx="3141303" cy="92542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9252" y="4102768"/>
            <a:ext cx="8073189" cy="14126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GROUP BY     :      Aggregate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{  </a:t>
            </a:r>
            <a:r>
              <a:rPr lang="en-US" sz="3200" dirty="0" smtClean="0">
                <a:solidFill>
                  <a:srgbClr val="0070C0"/>
                </a:solidFill>
              </a:rPr>
              <a:t>FIXED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3200" dirty="0" smtClean="0">
                <a:solidFill>
                  <a:srgbClr val="FFC000"/>
                </a:solidFill>
              </a:rPr>
              <a:t>[Guest]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:  </a:t>
            </a:r>
            <a:r>
              <a:rPr lang="en-US" sz="3200" dirty="0" smtClean="0">
                <a:solidFill>
                  <a:srgbClr val="0070C0"/>
                </a:solidFill>
              </a:rPr>
              <a:t>MAX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sz="3200" dirty="0" smtClean="0">
                <a:solidFill>
                  <a:srgbClr val="FFC000"/>
                </a:solidFill>
              </a:rPr>
              <a:t>[Nights]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}</a:t>
            </a:r>
          </a:p>
        </p:txBody>
      </p:sp>
    </p:spTree>
    <p:extLst>
      <p:ext uri="{BB962C8B-B14F-4D97-AF65-F5344CB8AC3E}">
        <p14:creationId xmlns:p14="http://schemas.microsoft.com/office/powerpoint/2010/main" val="263262103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53036" y="1259915"/>
          <a:ext cx="12961468" cy="2196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2941">
                  <a:extLst>
                    <a:ext uri="{9D8B030D-6E8A-4147-A177-3AD203B41FA5}">
                      <a16:colId xmlns:a16="http://schemas.microsoft.com/office/drawing/2014/main" val="2149033407"/>
                    </a:ext>
                  </a:extLst>
                </a:gridCol>
                <a:gridCol w="2278529">
                  <a:extLst>
                    <a:ext uri="{9D8B030D-6E8A-4147-A177-3AD203B41FA5}">
                      <a16:colId xmlns:a16="http://schemas.microsoft.com/office/drawing/2014/main" val="3960486317"/>
                    </a:ext>
                  </a:extLst>
                </a:gridCol>
                <a:gridCol w="1792941">
                  <a:extLst>
                    <a:ext uri="{9D8B030D-6E8A-4147-A177-3AD203B41FA5}">
                      <a16:colId xmlns:a16="http://schemas.microsoft.com/office/drawing/2014/main" val="3377556638"/>
                    </a:ext>
                  </a:extLst>
                </a:gridCol>
                <a:gridCol w="2689411">
                  <a:extLst>
                    <a:ext uri="{9D8B030D-6E8A-4147-A177-3AD203B41FA5}">
                      <a16:colId xmlns:a16="http://schemas.microsoft.com/office/drawing/2014/main" val="89033599"/>
                    </a:ext>
                  </a:extLst>
                </a:gridCol>
                <a:gridCol w="4407646">
                  <a:extLst>
                    <a:ext uri="{9D8B030D-6E8A-4147-A177-3AD203B41FA5}">
                      <a16:colId xmlns:a16="http://schemas.microsoft.com/office/drawing/2014/main" val="25163693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Guest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Booking ID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Nights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Longest Night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Second Longest Night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1122268448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213219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2120333808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414354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40537835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304235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3889800634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 bwMode="auto">
          <a:xfrm>
            <a:off x="9312441" y="1259915"/>
            <a:ext cx="4402063" cy="219657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53036" y="6884069"/>
          <a:ext cx="6555206" cy="9364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333">
                  <a:extLst>
                    <a:ext uri="{9D8B030D-6E8A-4147-A177-3AD203B41FA5}">
                      <a16:colId xmlns:a16="http://schemas.microsoft.com/office/drawing/2014/main" val="3198979385"/>
                    </a:ext>
                  </a:extLst>
                </a:gridCol>
                <a:gridCol w="1904131">
                  <a:extLst>
                    <a:ext uri="{9D8B030D-6E8A-4147-A177-3AD203B41FA5}">
                      <a16:colId xmlns:a16="http://schemas.microsoft.com/office/drawing/2014/main" val="1821574176"/>
                    </a:ext>
                  </a:extLst>
                </a:gridCol>
                <a:gridCol w="3152742">
                  <a:extLst>
                    <a:ext uri="{9D8B030D-6E8A-4147-A177-3AD203B41FA5}">
                      <a16:colId xmlns:a16="http://schemas.microsoft.com/office/drawing/2014/main" val="4125101579"/>
                    </a:ext>
                  </a:extLst>
                </a:gridCol>
              </a:tblGrid>
              <a:tr h="4682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Guest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Max Nights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Second Max Nights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extLst>
                  <a:ext uri="{0D108BD9-81ED-4DB2-BD59-A6C34878D82A}">
                    <a16:rowId xmlns:a16="http://schemas.microsoft.com/office/drawing/2014/main" val="1931370440"/>
                  </a:ext>
                </a:extLst>
              </a:tr>
              <a:tr h="4682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John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6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extLst>
                  <a:ext uri="{0D108BD9-81ED-4DB2-BD59-A6C34878D82A}">
                    <a16:rowId xmlns:a16="http://schemas.microsoft.com/office/drawing/2014/main" val="362692004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4166939" y="6895097"/>
            <a:ext cx="3141303" cy="92542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9252" y="4102768"/>
            <a:ext cx="807318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</a:t>
            </a:r>
          </a:p>
        </p:txBody>
      </p:sp>
      <p:sp>
        <p:nvSpPr>
          <p:cNvPr id="9" name="Curved Left Arrow 8"/>
          <p:cNvSpPr/>
          <p:nvPr/>
        </p:nvSpPr>
        <p:spPr bwMode="auto">
          <a:xfrm rot="10800000">
            <a:off x="96252" y="2237874"/>
            <a:ext cx="656784" cy="5438273"/>
          </a:xfrm>
          <a:prstGeom prst="curved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593305" y="1259915"/>
            <a:ext cx="7121199" cy="219657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237028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53036" y="1259915"/>
          <a:ext cx="12961468" cy="2196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2941">
                  <a:extLst>
                    <a:ext uri="{9D8B030D-6E8A-4147-A177-3AD203B41FA5}">
                      <a16:colId xmlns:a16="http://schemas.microsoft.com/office/drawing/2014/main" val="2149033407"/>
                    </a:ext>
                  </a:extLst>
                </a:gridCol>
                <a:gridCol w="2278529">
                  <a:extLst>
                    <a:ext uri="{9D8B030D-6E8A-4147-A177-3AD203B41FA5}">
                      <a16:colId xmlns:a16="http://schemas.microsoft.com/office/drawing/2014/main" val="3960486317"/>
                    </a:ext>
                  </a:extLst>
                </a:gridCol>
                <a:gridCol w="1792941">
                  <a:extLst>
                    <a:ext uri="{9D8B030D-6E8A-4147-A177-3AD203B41FA5}">
                      <a16:colId xmlns:a16="http://schemas.microsoft.com/office/drawing/2014/main" val="3377556638"/>
                    </a:ext>
                  </a:extLst>
                </a:gridCol>
                <a:gridCol w="2689411">
                  <a:extLst>
                    <a:ext uri="{9D8B030D-6E8A-4147-A177-3AD203B41FA5}">
                      <a16:colId xmlns:a16="http://schemas.microsoft.com/office/drawing/2014/main" val="89033599"/>
                    </a:ext>
                  </a:extLst>
                </a:gridCol>
                <a:gridCol w="4407646">
                  <a:extLst>
                    <a:ext uri="{9D8B030D-6E8A-4147-A177-3AD203B41FA5}">
                      <a16:colId xmlns:a16="http://schemas.microsoft.com/office/drawing/2014/main" val="25163693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Guest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Booking ID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Nights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Longest Night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Second Longest Night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1122268448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213219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2120333808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414354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40537835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304235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3889800634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 bwMode="auto">
          <a:xfrm>
            <a:off x="9312441" y="1259915"/>
            <a:ext cx="4402063" cy="219657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53036" y="6884069"/>
          <a:ext cx="6555206" cy="9364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333">
                  <a:extLst>
                    <a:ext uri="{9D8B030D-6E8A-4147-A177-3AD203B41FA5}">
                      <a16:colId xmlns:a16="http://schemas.microsoft.com/office/drawing/2014/main" val="3198979385"/>
                    </a:ext>
                  </a:extLst>
                </a:gridCol>
                <a:gridCol w="1904131">
                  <a:extLst>
                    <a:ext uri="{9D8B030D-6E8A-4147-A177-3AD203B41FA5}">
                      <a16:colId xmlns:a16="http://schemas.microsoft.com/office/drawing/2014/main" val="1821574176"/>
                    </a:ext>
                  </a:extLst>
                </a:gridCol>
                <a:gridCol w="3152742">
                  <a:extLst>
                    <a:ext uri="{9D8B030D-6E8A-4147-A177-3AD203B41FA5}">
                      <a16:colId xmlns:a16="http://schemas.microsoft.com/office/drawing/2014/main" val="4125101579"/>
                    </a:ext>
                  </a:extLst>
                </a:gridCol>
              </a:tblGrid>
              <a:tr h="4682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Guest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Max Nights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Second Max Nights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extLst>
                  <a:ext uri="{0D108BD9-81ED-4DB2-BD59-A6C34878D82A}">
                    <a16:rowId xmlns:a16="http://schemas.microsoft.com/office/drawing/2014/main" val="1931370440"/>
                  </a:ext>
                </a:extLst>
              </a:tr>
              <a:tr h="4682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John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6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extLst>
                  <a:ext uri="{0D108BD9-81ED-4DB2-BD59-A6C34878D82A}">
                    <a16:rowId xmlns:a16="http://schemas.microsoft.com/office/drawing/2014/main" val="362692004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4166939" y="6895097"/>
            <a:ext cx="3141303" cy="92542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9252" y="4102768"/>
            <a:ext cx="807318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</a:t>
            </a:r>
          </a:p>
        </p:txBody>
      </p:sp>
      <p:sp>
        <p:nvSpPr>
          <p:cNvPr id="9" name="Curved Left Arrow 8"/>
          <p:cNvSpPr/>
          <p:nvPr/>
        </p:nvSpPr>
        <p:spPr bwMode="auto">
          <a:xfrm rot="10800000">
            <a:off x="96252" y="2237874"/>
            <a:ext cx="656784" cy="5438273"/>
          </a:xfrm>
          <a:prstGeom prst="curved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817064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53036" y="1259915"/>
          <a:ext cx="12961468" cy="2196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2941">
                  <a:extLst>
                    <a:ext uri="{9D8B030D-6E8A-4147-A177-3AD203B41FA5}">
                      <a16:colId xmlns:a16="http://schemas.microsoft.com/office/drawing/2014/main" val="2149033407"/>
                    </a:ext>
                  </a:extLst>
                </a:gridCol>
                <a:gridCol w="2278529">
                  <a:extLst>
                    <a:ext uri="{9D8B030D-6E8A-4147-A177-3AD203B41FA5}">
                      <a16:colId xmlns:a16="http://schemas.microsoft.com/office/drawing/2014/main" val="3960486317"/>
                    </a:ext>
                  </a:extLst>
                </a:gridCol>
                <a:gridCol w="1792941">
                  <a:extLst>
                    <a:ext uri="{9D8B030D-6E8A-4147-A177-3AD203B41FA5}">
                      <a16:colId xmlns:a16="http://schemas.microsoft.com/office/drawing/2014/main" val="3377556638"/>
                    </a:ext>
                  </a:extLst>
                </a:gridCol>
                <a:gridCol w="2689411">
                  <a:extLst>
                    <a:ext uri="{9D8B030D-6E8A-4147-A177-3AD203B41FA5}">
                      <a16:colId xmlns:a16="http://schemas.microsoft.com/office/drawing/2014/main" val="89033599"/>
                    </a:ext>
                  </a:extLst>
                </a:gridCol>
                <a:gridCol w="4407646">
                  <a:extLst>
                    <a:ext uri="{9D8B030D-6E8A-4147-A177-3AD203B41FA5}">
                      <a16:colId xmlns:a16="http://schemas.microsoft.com/office/drawing/2014/main" val="25163693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Guest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Booking ID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Nights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Longest Night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Second Longest Night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1122268448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213219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2120333808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414354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40537835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304235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3889800634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 bwMode="auto">
          <a:xfrm>
            <a:off x="9312441" y="1259915"/>
            <a:ext cx="4402063" cy="219657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53036" y="6884069"/>
          <a:ext cx="6555206" cy="9364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333">
                  <a:extLst>
                    <a:ext uri="{9D8B030D-6E8A-4147-A177-3AD203B41FA5}">
                      <a16:colId xmlns:a16="http://schemas.microsoft.com/office/drawing/2014/main" val="3198979385"/>
                    </a:ext>
                  </a:extLst>
                </a:gridCol>
                <a:gridCol w="1904131">
                  <a:extLst>
                    <a:ext uri="{9D8B030D-6E8A-4147-A177-3AD203B41FA5}">
                      <a16:colId xmlns:a16="http://schemas.microsoft.com/office/drawing/2014/main" val="1821574176"/>
                    </a:ext>
                  </a:extLst>
                </a:gridCol>
                <a:gridCol w="3152742">
                  <a:extLst>
                    <a:ext uri="{9D8B030D-6E8A-4147-A177-3AD203B41FA5}">
                      <a16:colId xmlns:a16="http://schemas.microsoft.com/office/drawing/2014/main" val="4125101579"/>
                    </a:ext>
                  </a:extLst>
                </a:gridCol>
              </a:tblGrid>
              <a:tr h="4682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Guest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Max Nights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Second Max Nights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extLst>
                  <a:ext uri="{0D108BD9-81ED-4DB2-BD59-A6C34878D82A}">
                    <a16:rowId xmlns:a16="http://schemas.microsoft.com/office/drawing/2014/main" val="1931370440"/>
                  </a:ext>
                </a:extLst>
              </a:tr>
              <a:tr h="4682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John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6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extLst>
                  <a:ext uri="{0D108BD9-81ED-4DB2-BD59-A6C34878D82A}">
                    <a16:rowId xmlns:a16="http://schemas.microsoft.com/office/drawing/2014/main" val="362692004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4166939" y="6895097"/>
            <a:ext cx="3141303" cy="92542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9252" y="3935225"/>
            <a:ext cx="807318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16699" y="1738648"/>
            <a:ext cx="1803042" cy="1210614"/>
          </a:xfrm>
          <a:prstGeom prst="roundRect">
            <a:avLst/>
          </a:prstGeom>
          <a:solidFill>
            <a:srgbClr val="2D93AA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60006" y="1974623"/>
            <a:ext cx="2359735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MAX(     )</a:t>
            </a:r>
          </a:p>
        </p:txBody>
      </p:sp>
    </p:spTree>
    <p:extLst>
      <p:ext uri="{BB962C8B-B14F-4D97-AF65-F5344CB8AC3E}">
        <p14:creationId xmlns:p14="http://schemas.microsoft.com/office/powerpoint/2010/main" val="171635068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0400" y="10287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5997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53036" y="1259915"/>
          <a:ext cx="12961468" cy="2196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2941">
                  <a:extLst>
                    <a:ext uri="{9D8B030D-6E8A-4147-A177-3AD203B41FA5}">
                      <a16:colId xmlns:a16="http://schemas.microsoft.com/office/drawing/2014/main" val="2149033407"/>
                    </a:ext>
                  </a:extLst>
                </a:gridCol>
                <a:gridCol w="2278529">
                  <a:extLst>
                    <a:ext uri="{9D8B030D-6E8A-4147-A177-3AD203B41FA5}">
                      <a16:colId xmlns:a16="http://schemas.microsoft.com/office/drawing/2014/main" val="3960486317"/>
                    </a:ext>
                  </a:extLst>
                </a:gridCol>
                <a:gridCol w="1792941">
                  <a:extLst>
                    <a:ext uri="{9D8B030D-6E8A-4147-A177-3AD203B41FA5}">
                      <a16:colId xmlns:a16="http://schemas.microsoft.com/office/drawing/2014/main" val="3377556638"/>
                    </a:ext>
                  </a:extLst>
                </a:gridCol>
                <a:gridCol w="2689411">
                  <a:extLst>
                    <a:ext uri="{9D8B030D-6E8A-4147-A177-3AD203B41FA5}">
                      <a16:colId xmlns:a16="http://schemas.microsoft.com/office/drawing/2014/main" val="89033599"/>
                    </a:ext>
                  </a:extLst>
                </a:gridCol>
                <a:gridCol w="4407646">
                  <a:extLst>
                    <a:ext uri="{9D8B030D-6E8A-4147-A177-3AD203B41FA5}">
                      <a16:colId xmlns:a16="http://schemas.microsoft.com/office/drawing/2014/main" val="25163693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Guest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Booking ID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Nights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Longest Night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Second Longest Night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1122268448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213219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2120333808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414354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40537835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304235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3889800634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 bwMode="auto">
          <a:xfrm>
            <a:off x="9312441" y="1259915"/>
            <a:ext cx="4402063" cy="219657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53036" y="6884069"/>
          <a:ext cx="6555206" cy="9364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333">
                  <a:extLst>
                    <a:ext uri="{9D8B030D-6E8A-4147-A177-3AD203B41FA5}">
                      <a16:colId xmlns:a16="http://schemas.microsoft.com/office/drawing/2014/main" val="3198979385"/>
                    </a:ext>
                  </a:extLst>
                </a:gridCol>
                <a:gridCol w="1904131">
                  <a:extLst>
                    <a:ext uri="{9D8B030D-6E8A-4147-A177-3AD203B41FA5}">
                      <a16:colId xmlns:a16="http://schemas.microsoft.com/office/drawing/2014/main" val="1821574176"/>
                    </a:ext>
                  </a:extLst>
                </a:gridCol>
                <a:gridCol w="3152742">
                  <a:extLst>
                    <a:ext uri="{9D8B030D-6E8A-4147-A177-3AD203B41FA5}">
                      <a16:colId xmlns:a16="http://schemas.microsoft.com/office/drawing/2014/main" val="4125101579"/>
                    </a:ext>
                  </a:extLst>
                </a:gridCol>
              </a:tblGrid>
              <a:tr h="4682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Guest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Max Nights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Second Max Nights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extLst>
                  <a:ext uri="{0D108BD9-81ED-4DB2-BD59-A6C34878D82A}">
                    <a16:rowId xmlns:a16="http://schemas.microsoft.com/office/drawing/2014/main" val="1931370440"/>
                  </a:ext>
                </a:extLst>
              </a:tr>
              <a:tr h="4682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John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6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extLst>
                  <a:ext uri="{0D108BD9-81ED-4DB2-BD59-A6C34878D82A}">
                    <a16:rowId xmlns:a16="http://schemas.microsoft.com/office/drawing/2014/main" val="362692004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4166939" y="6895097"/>
            <a:ext cx="3141303" cy="92542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9252" y="4102768"/>
            <a:ext cx="807318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9252" y="4446570"/>
            <a:ext cx="9601201" cy="14126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endParaRPr lang="en-US" sz="3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</a:t>
            </a:r>
            <a:r>
              <a:rPr lang="en-US" sz="3200" dirty="0" smtClean="0">
                <a:solidFill>
                  <a:srgbClr val="FFC000"/>
                </a:solidFill>
              </a:rPr>
              <a:t>[Nights] 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&lt; </a:t>
            </a:r>
            <a:r>
              <a:rPr lang="en-US" sz="3200" dirty="0" smtClean="0">
                <a:solidFill>
                  <a:srgbClr val="FFC000"/>
                </a:solidFill>
              </a:rPr>
              <a:t>[Longest Night]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THEN </a:t>
            </a:r>
            <a:r>
              <a:rPr lang="en-US" sz="3200" dirty="0" smtClean="0">
                <a:solidFill>
                  <a:srgbClr val="FFC000"/>
                </a:solidFill>
              </a:rPr>
              <a:t>[Nights]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END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128491" y="3188369"/>
            <a:ext cx="7808495" cy="36094"/>
          </a:xfrm>
          <a:prstGeom prst="line">
            <a:avLst/>
          </a:prstGeom>
          <a:ln w="2857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97001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53036" y="1259915"/>
          <a:ext cx="12961468" cy="2196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2941">
                  <a:extLst>
                    <a:ext uri="{9D8B030D-6E8A-4147-A177-3AD203B41FA5}">
                      <a16:colId xmlns:a16="http://schemas.microsoft.com/office/drawing/2014/main" val="2149033407"/>
                    </a:ext>
                  </a:extLst>
                </a:gridCol>
                <a:gridCol w="2278529">
                  <a:extLst>
                    <a:ext uri="{9D8B030D-6E8A-4147-A177-3AD203B41FA5}">
                      <a16:colId xmlns:a16="http://schemas.microsoft.com/office/drawing/2014/main" val="3960486317"/>
                    </a:ext>
                  </a:extLst>
                </a:gridCol>
                <a:gridCol w="1792941">
                  <a:extLst>
                    <a:ext uri="{9D8B030D-6E8A-4147-A177-3AD203B41FA5}">
                      <a16:colId xmlns:a16="http://schemas.microsoft.com/office/drawing/2014/main" val="3377556638"/>
                    </a:ext>
                  </a:extLst>
                </a:gridCol>
                <a:gridCol w="2689411">
                  <a:extLst>
                    <a:ext uri="{9D8B030D-6E8A-4147-A177-3AD203B41FA5}">
                      <a16:colId xmlns:a16="http://schemas.microsoft.com/office/drawing/2014/main" val="89033599"/>
                    </a:ext>
                  </a:extLst>
                </a:gridCol>
                <a:gridCol w="4407646">
                  <a:extLst>
                    <a:ext uri="{9D8B030D-6E8A-4147-A177-3AD203B41FA5}">
                      <a16:colId xmlns:a16="http://schemas.microsoft.com/office/drawing/2014/main" val="25163693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Guest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Booking ID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Nights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Longest Night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Second Longest Night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1122268448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213219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2120333808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414354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40537835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304235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3889800634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 bwMode="auto">
          <a:xfrm>
            <a:off x="9312441" y="1259915"/>
            <a:ext cx="4402063" cy="219657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53036" y="6884069"/>
          <a:ext cx="6555206" cy="9364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333">
                  <a:extLst>
                    <a:ext uri="{9D8B030D-6E8A-4147-A177-3AD203B41FA5}">
                      <a16:colId xmlns:a16="http://schemas.microsoft.com/office/drawing/2014/main" val="3198979385"/>
                    </a:ext>
                  </a:extLst>
                </a:gridCol>
                <a:gridCol w="1904131">
                  <a:extLst>
                    <a:ext uri="{9D8B030D-6E8A-4147-A177-3AD203B41FA5}">
                      <a16:colId xmlns:a16="http://schemas.microsoft.com/office/drawing/2014/main" val="1821574176"/>
                    </a:ext>
                  </a:extLst>
                </a:gridCol>
                <a:gridCol w="3152742">
                  <a:extLst>
                    <a:ext uri="{9D8B030D-6E8A-4147-A177-3AD203B41FA5}">
                      <a16:colId xmlns:a16="http://schemas.microsoft.com/office/drawing/2014/main" val="4125101579"/>
                    </a:ext>
                  </a:extLst>
                </a:gridCol>
              </a:tblGrid>
              <a:tr h="4682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Guest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Max Nights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Second Max Nights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extLst>
                  <a:ext uri="{0D108BD9-81ED-4DB2-BD59-A6C34878D82A}">
                    <a16:rowId xmlns:a16="http://schemas.microsoft.com/office/drawing/2014/main" val="1931370440"/>
                  </a:ext>
                </a:extLst>
              </a:tr>
              <a:tr h="4682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John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6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extLst>
                  <a:ext uri="{0D108BD9-81ED-4DB2-BD59-A6C34878D82A}">
                    <a16:rowId xmlns:a16="http://schemas.microsoft.com/office/drawing/2014/main" val="362692004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39252" y="4102768"/>
            <a:ext cx="807318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9252" y="4446570"/>
            <a:ext cx="9601201" cy="208672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{ </a:t>
            </a:r>
            <a:r>
              <a:rPr lang="en-US" sz="3200" dirty="0" smtClean="0">
                <a:solidFill>
                  <a:srgbClr val="0070C0"/>
                </a:solidFill>
              </a:rPr>
              <a:t>FIXED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3200" dirty="0" smtClean="0">
                <a:solidFill>
                  <a:srgbClr val="FFC000"/>
                </a:solidFill>
              </a:rPr>
              <a:t>[Guest]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: </a:t>
            </a:r>
            <a:r>
              <a:rPr lang="en-US" sz="3200" dirty="0" smtClean="0">
                <a:solidFill>
                  <a:srgbClr val="0070C0"/>
                </a:solidFill>
              </a:rPr>
              <a:t>MAX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 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</a:t>
            </a:r>
            <a:r>
              <a:rPr lang="en-US" sz="3200" dirty="0" smtClean="0">
                <a:solidFill>
                  <a:srgbClr val="FFC000"/>
                </a:solidFill>
              </a:rPr>
              <a:t>[Nights] 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&lt; </a:t>
            </a:r>
            <a:r>
              <a:rPr lang="en-US" sz="3200" dirty="0" smtClean="0">
                <a:solidFill>
                  <a:srgbClr val="FFC000"/>
                </a:solidFill>
              </a:rPr>
              <a:t>[Longest Night]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THEN </a:t>
            </a:r>
            <a:r>
              <a:rPr lang="en-US" sz="3200" dirty="0" smtClean="0">
                <a:solidFill>
                  <a:srgbClr val="FFC000"/>
                </a:solidFill>
              </a:rPr>
              <a:t>[Nights]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END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) }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128491" y="3188369"/>
            <a:ext cx="7808495" cy="36094"/>
          </a:xfrm>
          <a:prstGeom prst="line">
            <a:avLst/>
          </a:prstGeom>
          <a:ln w="2857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24409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53036" y="1259915"/>
          <a:ext cx="12961468" cy="2196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2941">
                  <a:extLst>
                    <a:ext uri="{9D8B030D-6E8A-4147-A177-3AD203B41FA5}">
                      <a16:colId xmlns:a16="http://schemas.microsoft.com/office/drawing/2014/main" val="2149033407"/>
                    </a:ext>
                  </a:extLst>
                </a:gridCol>
                <a:gridCol w="2278529">
                  <a:extLst>
                    <a:ext uri="{9D8B030D-6E8A-4147-A177-3AD203B41FA5}">
                      <a16:colId xmlns:a16="http://schemas.microsoft.com/office/drawing/2014/main" val="3960486317"/>
                    </a:ext>
                  </a:extLst>
                </a:gridCol>
                <a:gridCol w="1792941">
                  <a:extLst>
                    <a:ext uri="{9D8B030D-6E8A-4147-A177-3AD203B41FA5}">
                      <a16:colId xmlns:a16="http://schemas.microsoft.com/office/drawing/2014/main" val="3377556638"/>
                    </a:ext>
                  </a:extLst>
                </a:gridCol>
                <a:gridCol w="2689411">
                  <a:extLst>
                    <a:ext uri="{9D8B030D-6E8A-4147-A177-3AD203B41FA5}">
                      <a16:colId xmlns:a16="http://schemas.microsoft.com/office/drawing/2014/main" val="89033599"/>
                    </a:ext>
                  </a:extLst>
                </a:gridCol>
                <a:gridCol w="4407646">
                  <a:extLst>
                    <a:ext uri="{9D8B030D-6E8A-4147-A177-3AD203B41FA5}">
                      <a16:colId xmlns:a16="http://schemas.microsoft.com/office/drawing/2014/main" val="25163693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Guest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Booking ID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Nights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Longest Night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Second Longest Night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1122268448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213219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2120333808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414354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40537835"/>
                  </a:ext>
                </a:extLst>
              </a:tr>
              <a:tr h="560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John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304235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015" marR="28015" marT="28015" marB="0" anchor="b"/>
                </a:tc>
                <a:extLst>
                  <a:ext uri="{0D108BD9-81ED-4DB2-BD59-A6C34878D82A}">
                    <a16:rowId xmlns:a16="http://schemas.microsoft.com/office/drawing/2014/main" val="3889800634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53036" y="6884069"/>
          <a:ext cx="6555206" cy="9364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333">
                  <a:extLst>
                    <a:ext uri="{9D8B030D-6E8A-4147-A177-3AD203B41FA5}">
                      <a16:colId xmlns:a16="http://schemas.microsoft.com/office/drawing/2014/main" val="3198979385"/>
                    </a:ext>
                  </a:extLst>
                </a:gridCol>
                <a:gridCol w="1904131">
                  <a:extLst>
                    <a:ext uri="{9D8B030D-6E8A-4147-A177-3AD203B41FA5}">
                      <a16:colId xmlns:a16="http://schemas.microsoft.com/office/drawing/2014/main" val="1821574176"/>
                    </a:ext>
                  </a:extLst>
                </a:gridCol>
                <a:gridCol w="3152742">
                  <a:extLst>
                    <a:ext uri="{9D8B030D-6E8A-4147-A177-3AD203B41FA5}">
                      <a16:colId xmlns:a16="http://schemas.microsoft.com/office/drawing/2014/main" val="4125101579"/>
                    </a:ext>
                  </a:extLst>
                </a:gridCol>
              </a:tblGrid>
              <a:tr h="4682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Guest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Max Nights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Second Max Nights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extLst>
                  <a:ext uri="{0D108BD9-81ED-4DB2-BD59-A6C34878D82A}">
                    <a16:rowId xmlns:a16="http://schemas.microsoft.com/office/drawing/2014/main" val="1931370440"/>
                  </a:ext>
                </a:extLst>
              </a:tr>
              <a:tr h="4682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John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>
                          <a:effectLst/>
                        </a:rPr>
                        <a:t>6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11" marR="23411" marT="23411" marB="0" anchor="ctr"/>
                </a:tc>
                <a:extLst>
                  <a:ext uri="{0D108BD9-81ED-4DB2-BD59-A6C34878D82A}">
                    <a16:rowId xmlns:a16="http://schemas.microsoft.com/office/drawing/2014/main" val="362692004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39252" y="4102768"/>
            <a:ext cx="807318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</a:t>
            </a:r>
          </a:p>
        </p:txBody>
      </p:sp>
      <p:sp>
        <p:nvSpPr>
          <p:cNvPr id="9" name="Curved Left Arrow 8"/>
          <p:cNvSpPr/>
          <p:nvPr/>
        </p:nvSpPr>
        <p:spPr bwMode="auto">
          <a:xfrm rot="10800000">
            <a:off x="96252" y="2237874"/>
            <a:ext cx="656784" cy="5438273"/>
          </a:xfrm>
          <a:prstGeom prst="curved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27794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Days until 2</a:t>
            </a:r>
            <a:r>
              <a:rPr lang="en-US" baseline="30000" dirty="0" smtClean="0"/>
              <a:t>nd</a:t>
            </a:r>
            <a:r>
              <a:rPr lang="en-US" dirty="0" smtClean="0"/>
              <a:t> Booking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030141" y="1539551"/>
            <a:ext cx="5083892" cy="5377013"/>
          </a:xfrm>
        </p:spPr>
        <p:txBody>
          <a:bodyPr/>
          <a:lstStyle/>
          <a:p>
            <a:r>
              <a:rPr lang="en-US" b="0" dirty="0" smtClean="0"/>
              <a:t>How </a:t>
            </a:r>
            <a:r>
              <a:rPr lang="en-US" b="0" dirty="0"/>
              <a:t>many</a:t>
            </a:r>
            <a:r>
              <a:rPr lang="en-US" dirty="0"/>
              <a:t> days </a:t>
            </a:r>
            <a:r>
              <a:rPr lang="en-US" b="0" dirty="0"/>
              <a:t>did it take for guests to make a </a:t>
            </a:r>
            <a:r>
              <a:rPr lang="en-US" dirty="0"/>
              <a:t>second </a:t>
            </a:r>
            <a:r>
              <a:rPr lang="en-US" dirty="0" smtClean="0"/>
              <a:t>booking</a:t>
            </a:r>
            <a:r>
              <a:rPr lang="en-US" b="0" dirty="0"/>
              <a:t>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34" y="1539551"/>
            <a:ext cx="8052000" cy="525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1978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9848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Dynamic Dates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030141" y="1539551"/>
            <a:ext cx="5083892" cy="5377013"/>
          </a:xfrm>
        </p:spPr>
        <p:txBody>
          <a:bodyPr>
            <a:normAutofit fontScale="92500"/>
          </a:bodyPr>
          <a:lstStyle/>
          <a:p>
            <a:r>
              <a:rPr lang="en-US" b="0" dirty="0"/>
              <a:t>How do I create a </a:t>
            </a:r>
            <a:r>
              <a:rPr lang="en-US" dirty="0"/>
              <a:t>dynamic </a:t>
            </a:r>
            <a:r>
              <a:rPr lang="en-US" dirty="0" smtClean="0"/>
              <a:t>date </a:t>
            </a:r>
            <a:r>
              <a:rPr lang="en-US" dirty="0"/>
              <a:t>axis</a:t>
            </a:r>
            <a:r>
              <a:rPr lang="en-US" b="0" dirty="0"/>
              <a:t>? </a:t>
            </a:r>
            <a:endParaRPr lang="en-US" b="0" dirty="0" smtClean="0"/>
          </a:p>
          <a:p>
            <a:r>
              <a:rPr lang="en-US" sz="2400" b="0" dirty="0"/>
              <a:t>If the date filter spans more than 365 days, represent the data at a quarterly level.  </a:t>
            </a:r>
            <a:endParaRPr lang="en-US" sz="2400" b="0" dirty="0" smtClean="0"/>
          </a:p>
          <a:p>
            <a:r>
              <a:rPr lang="en-US" sz="2400" b="0" dirty="0" smtClean="0"/>
              <a:t>If </a:t>
            </a:r>
            <a:r>
              <a:rPr lang="en-US" sz="2400" b="0" dirty="0"/>
              <a:t>the data spans more than 100 days, show the data at a monthly level.  </a:t>
            </a:r>
            <a:endParaRPr lang="en-US" sz="2400" b="0" dirty="0" smtClean="0"/>
          </a:p>
          <a:p>
            <a:r>
              <a:rPr lang="en-US" sz="2400" b="0" dirty="0" smtClean="0"/>
              <a:t>Otherwise</a:t>
            </a:r>
            <a:r>
              <a:rPr lang="en-US" sz="2400" b="0" dirty="0"/>
              <a:t>, show the data at a daily level.</a:t>
            </a:r>
          </a:p>
          <a:p>
            <a:r>
              <a:rPr lang="en-US" sz="2400" b="0" dirty="0"/>
              <a:t>* Use COUNTD( ) to check how many dates are included in the filter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8" y="1539551"/>
            <a:ext cx="8181031" cy="468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7681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42274" y="1556141"/>
            <a:ext cx="738739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the filter includes less than 5 dates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916" y="1262310"/>
            <a:ext cx="2627968" cy="119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31518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42274" y="1556141"/>
            <a:ext cx="7387391" cy="14126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the filter includes less than 5 dates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solidFill>
                  <a:schemeClr val="accent1"/>
                </a:solidFill>
              </a:rPr>
              <a:t>Show sales over time by date.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916" y="1262310"/>
            <a:ext cx="2627968" cy="119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8688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42274" y="1556141"/>
            <a:ext cx="7387391" cy="208672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the filter includes less than 5 dates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solidFill>
                  <a:schemeClr val="accent1"/>
                </a:solidFill>
              </a:rPr>
              <a:t>Show sales over time by date.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the filter includes 5 or more dates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916" y="1262310"/>
            <a:ext cx="2627968" cy="119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2436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42274" y="1556141"/>
            <a:ext cx="7387391" cy="276075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the filter includes less than 5 dates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solidFill>
                  <a:schemeClr val="accent1"/>
                </a:solidFill>
              </a:rPr>
              <a:t>Show sales over time by date.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the filter includes 5 or more dates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solidFill>
                  <a:schemeClr val="accent1"/>
                </a:solidFill>
              </a:rPr>
              <a:t>Show the total sales.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916" y="1262310"/>
            <a:ext cx="2627968" cy="119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93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on ga 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" y="0"/>
            <a:ext cx="1409682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28120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110914" y="1262310"/>
          <a:ext cx="3376864" cy="5803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432">
                  <a:extLst>
                    <a:ext uri="{9D8B030D-6E8A-4147-A177-3AD203B41FA5}">
                      <a16:colId xmlns:a16="http://schemas.microsoft.com/office/drawing/2014/main" val="2339183684"/>
                    </a:ext>
                  </a:extLst>
                </a:gridCol>
                <a:gridCol w="1688432">
                  <a:extLst>
                    <a:ext uri="{9D8B030D-6E8A-4147-A177-3AD203B41FA5}">
                      <a16:colId xmlns:a16="http://schemas.microsoft.com/office/drawing/2014/main" val="3594671430"/>
                    </a:ext>
                  </a:extLst>
                </a:gridCol>
              </a:tblGrid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Date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Sales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537222645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45033979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77286445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65866637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40908446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284862256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111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27658682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96057106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665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68190903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9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11960951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10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4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99084208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459576" y="1262310"/>
          <a:ext cx="3376864" cy="10552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432">
                  <a:extLst>
                    <a:ext uri="{9D8B030D-6E8A-4147-A177-3AD203B41FA5}">
                      <a16:colId xmlns:a16="http://schemas.microsoft.com/office/drawing/2014/main" val="2862861289"/>
                    </a:ext>
                  </a:extLst>
                </a:gridCol>
                <a:gridCol w="1688432">
                  <a:extLst>
                    <a:ext uri="{9D8B030D-6E8A-4147-A177-3AD203B41FA5}">
                      <a16:colId xmlns:a16="http://schemas.microsoft.com/office/drawing/2014/main" val="880472304"/>
                    </a:ext>
                  </a:extLst>
                </a:gridCol>
              </a:tblGrid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Date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Sales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106242114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All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6463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90394563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48325" y="397043"/>
            <a:ext cx="3056022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&lt;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5 Dates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76931" y="410600"/>
            <a:ext cx="3056022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&gt;= 5 Dates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916" y="1262310"/>
            <a:ext cx="2627968" cy="119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420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10914" y="1262310"/>
          <a:ext cx="3376864" cy="5803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432">
                  <a:extLst>
                    <a:ext uri="{9D8B030D-6E8A-4147-A177-3AD203B41FA5}">
                      <a16:colId xmlns:a16="http://schemas.microsoft.com/office/drawing/2014/main" val="2339183684"/>
                    </a:ext>
                  </a:extLst>
                </a:gridCol>
                <a:gridCol w="1688432">
                  <a:extLst>
                    <a:ext uri="{9D8B030D-6E8A-4147-A177-3AD203B41FA5}">
                      <a16:colId xmlns:a16="http://schemas.microsoft.com/office/drawing/2014/main" val="3594671430"/>
                    </a:ext>
                  </a:extLst>
                </a:gridCol>
              </a:tblGrid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Date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Sales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537222645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45033979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77286445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65866637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40908446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284862256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111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27658682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96057106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665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68190903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9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11960951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10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4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99084208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916" y="1262310"/>
            <a:ext cx="2627968" cy="119606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110914" y="1262309"/>
          <a:ext cx="5698458" cy="5803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432">
                  <a:extLst>
                    <a:ext uri="{9D8B030D-6E8A-4147-A177-3AD203B41FA5}">
                      <a16:colId xmlns:a16="http://schemas.microsoft.com/office/drawing/2014/main" val="3544773417"/>
                    </a:ext>
                  </a:extLst>
                </a:gridCol>
                <a:gridCol w="1688432">
                  <a:extLst>
                    <a:ext uri="{9D8B030D-6E8A-4147-A177-3AD203B41FA5}">
                      <a16:colId xmlns:a16="http://schemas.microsoft.com/office/drawing/2014/main" val="3602671451"/>
                    </a:ext>
                  </a:extLst>
                </a:gridCol>
                <a:gridCol w="2321594">
                  <a:extLst>
                    <a:ext uri="{9D8B030D-6E8A-4147-A177-3AD203B41FA5}">
                      <a16:colId xmlns:a16="http://schemas.microsoft.com/office/drawing/2014/main" val="2137643373"/>
                    </a:ext>
                  </a:extLst>
                </a:gridCol>
              </a:tblGrid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Date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Sales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# of Dates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80583599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640030190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565694858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232541728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193810969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02601686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111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79336653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155375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665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92245566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9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41847992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10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1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886934283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 bwMode="auto">
          <a:xfrm>
            <a:off x="4487778" y="4920916"/>
            <a:ext cx="2321594" cy="214537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87778" y="1262307"/>
            <a:ext cx="2321594" cy="365860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110914" y="4920916"/>
            <a:ext cx="5698458" cy="214537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244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10914" y="1262310"/>
          <a:ext cx="3376864" cy="5803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432">
                  <a:extLst>
                    <a:ext uri="{9D8B030D-6E8A-4147-A177-3AD203B41FA5}">
                      <a16:colId xmlns:a16="http://schemas.microsoft.com/office/drawing/2014/main" val="2339183684"/>
                    </a:ext>
                  </a:extLst>
                </a:gridCol>
                <a:gridCol w="1688432">
                  <a:extLst>
                    <a:ext uri="{9D8B030D-6E8A-4147-A177-3AD203B41FA5}">
                      <a16:colId xmlns:a16="http://schemas.microsoft.com/office/drawing/2014/main" val="3594671430"/>
                    </a:ext>
                  </a:extLst>
                </a:gridCol>
              </a:tblGrid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Date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Sales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537222645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45033979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77286445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65866637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40908446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284862256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111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27658682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96057106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665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68190903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9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11960951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10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4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99084208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916" y="1262310"/>
            <a:ext cx="2627968" cy="119606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110914" y="1262309"/>
          <a:ext cx="5698458" cy="5803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432">
                  <a:extLst>
                    <a:ext uri="{9D8B030D-6E8A-4147-A177-3AD203B41FA5}">
                      <a16:colId xmlns:a16="http://schemas.microsoft.com/office/drawing/2014/main" val="3544773417"/>
                    </a:ext>
                  </a:extLst>
                </a:gridCol>
                <a:gridCol w="1688432">
                  <a:extLst>
                    <a:ext uri="{9D8B030D-6E8A-4147-A177-3AD203B41FA5}">
                      <a16:colId xmlns:a16="http://schemas.microsoft.com/office/drawing/2014/main" val="3602671451"/>
                    </a:ext>
                  </a:extLst>
                </a:gridCol>
                <a:gridCol w="2321594">
                  <a:extLst>
                    <a:ext uri="{9D8B030D-6E8A-4147-A177-3AD203B41FA5}">
                      <a16:colId xmlns:a16="http://schemas.microsoft.com/office/drawing/2014/main" val="2137643373"/>
                    </a:ext>
                  </a:extLst>
                </a:gridCol>
              </a:tblGrid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Date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Sales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# of Dates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80583599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640030190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565694858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232541728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193810969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02601686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111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79336653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155375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665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92245566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9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41847992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10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1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88693428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615989" y="3111065"/>
            <a:ext cx="7844591" cy="14126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endParaRPr lang="en-US" sz="3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solidFill>
                  <a:srgbClr val="0070C0"/>
                </a:solidFill>
              </a:rPr>
              <a:t>COUNTD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 </a:t>
            </a:r>
            <a:r>
              <a:rPr lang="en-US" sz="3200" dirty="0" smtClean="0">
                <a:solidFill>
                  <a:srgbClr val="FFC000"/>
                </a:solidFill>
              </a:rPr>
              <a:t>[Date] 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487778" y="4920916"/>
            <a:ext cx="2321594" cy="214537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87778" y="1262307"/>
            <a:ext cx="2321594" cy="365860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110914" y="4920916"/>
            <a:ext cx="5698458" cy="214537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273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10914" y="1262310"/>
          <a:ext cx="3376864" cy="5803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432">
                  <a:extLst>
                    <a:ext uri="{9D8B030D-6E8A-4147-A177-3AD203B41FA5}">
                      <a16:colId xmlns:a16="http://schemas.microsoft.com/office/drawing/2014/main" val="2339183684"/>
                    </a:ext>
                  </a:extLst>
                </a:gridCol>
                <a:gridCol w="1688432">
                  <a:extLst>
                    <a:ext uri="{9D8B030D-6E8A-4147-A177-3AD203B41FA5}">
                      <a16:colId xmlns:a16="http://schemas.microsoft.com/office/drawing/2014/main" val="3594671430"/>
                    </a:ext>
                  </a:extLst>
                </a:gridCol>
              </a:tblGrid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Date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Sales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537222645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45033979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77286445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65866637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40908446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284862256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111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27658682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96057106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665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68190903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9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11960951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10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4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99084208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916" y="1262310"/>
            <a:ext cx="2627968" cy="119606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110914" y="1262309"/>
          <a:ext cx="5698458" cy="5803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432">
                  <a:extLst>
                    <a:ext uri="{9D8B030D-6E8A-4147-A177-3AD203B41FA5}">
                      <a16:colId xmlns:a16="http://schemas.microsoft.com/office/drawing/2014/main" val="3544773417"/>
                    </a:ext>
                  </a:extLst>
                </a:gridCol>
                <a:gridCol w="1688432">
                  <a:extLst>
                    <a:ext uri="{9D8B030D-6E8A-4147-A177-3AD203B41FA5}">
                      <a16:colId xmlns:a16="http://schemas.microsoft.com/office/drawing/2014/main" val="3602671451"/>
                    </a:ext>
                  </a:extLst>
                </a:gridCol>
                <a:gridCol w="2321594">
                  <a:extLst>
                    <a:ext uri="{9D8B030D-6E8A-4147-A177-3AD203B41FA5}">
                      <a16:colId xmlns:a16="http://schemas.microsoft.com/office/drawing/2014/main" val="2137643373"/>
                    </a:ext>
                  </a:extLst>
                </a:gridCol>
              </a:tblGrid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Date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Sales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# of Dates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80583599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640030190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565694858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232541728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193810969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02601686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111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79336653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155375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665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92245566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9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41847992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10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1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88693428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615989" y="3111065"/>
            <a:ext cx="7844591" cy="14126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endParaRPr lang="en-US" sz="3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solidFill>
                  <a:srgbClr val="0070C0"/>
                </a:solidFill>
              </a:rPr>
              <a:t>COUNTD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 </a:t>
            </a:r>
            <a:r>
              <a:rPr lang="en-US" sz="3200" dirty="0" smtClean="0">
                <a:solidFill>
                  <a:srgbClr val="FFC000"/>
                </a:solidFill>
              </a:rPr>
              <a:t>[Date] 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110914" y="4920916"/>
            <a:ext cx="5698458" cy="214537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641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10914" y="1262310"/>
          <a:ext cx="3376864" cy="5803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432">
                  <a:extLst>
                    <a:ext uri="{9D8B030D-6E8A-4147-A177-3AD203B41FA5}">
                      <a16:colId xmlns:a16="http://schemas.microsoft.com/office/drawing/2014/main" val="2339183684"/>
                    </a:ext>
                  </a:extLst>
                </a:gridCol>
                <a:gridCol w="1688432">
                  <a:extLst>
                    <a:ext uri="{9D8B030D-6E8A-4147-A177-3AD203B41FA5}">
                      <a16:colId xmlns:a16="http://schemas.microsoft.com/office/drawing/2014/main" val="3594671430"/>
                    </a:ext>
                  </a:extLst>
                </a:gridCol>
              </a:tblGrid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Date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Sales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537222645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45033979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77286445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65866637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40908446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284862256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111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27658682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96057106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665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68190903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9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11960951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10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4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99084208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916" y="1262310"/>
            <a:ext cx="2627968" cy="119606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110914" y="1262309"/>
          <a:ext cx="5698458" cy="5803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432">
                  <a:extLst>
                    <a:ext uri="{9D8B030D-6E8A-4147-A177-3AD203B41FA5}">
                      <a16:colId xmlns:a16="http://schemas.microsoft.com/office/drawing/2014/main" val="3544773417"/>
                    </a:ext>
                  </a:extLst>
                </a:gridCol>
                <a:gridCol w="1688432">
                  <a:extLst>
                    <a:ext uri="{9D8B030D-6E8A-4147-A177-3AD203B41FA5}">
                      <a16:colId xmlns:a16="http://schemas.microsoft.com/office/drawing/2014/main" val="3602671451"/>
                    </a:ext>
                  </a:extLst>
                </a:gridCol>
                <a:gridCol w="2321594">
                  <a:extLst>
                    <a:ext uri="{9D8B030D-6E8A-4147-A177-3AD203B41FA5}">
                      <a16:colId xmlns:a16="http://schemas.microsoft.com/office/drawing/2014/main" val="2137643373"/>
                    </a:ext>
                  </a:extLst>
                </a:gridCol>
              </a:tblGrid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Date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Sales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# of Dates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80583599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640030190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565694858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232541728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193810969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02601686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111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79336653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155375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665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92245566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9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41847992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10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88693428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615989" y="3111065"/>
            <a:ext cx="7844591" cy="208672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{  </a:t>
            </a:r>
            <a:r>
              <a:rPr lang="en-US" sz="3200" dirty="0" smtClean="0">
                <a:solidFill>
                  <a:srgbClr val="0070C0"/>
                </a:solidFill>
              </a:rPr>
              <a:t>FIXED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: 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solidFill>
                  <a:srgbClr val="0070C0"/>
                </a:solidFill>
              </a:rPr>
              <a:t>COUNTD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 </a:t>
            </a:r>
            <a:r>
              <a:rPr lang="en-US" sz="3200" dirty="0" smtClean="0">
                <a:solidFill>
                  <a:srgbClr val="FFC000"/>
                </a:solidFill>
              </a:rPr>
              <a:t>[Date] 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}</a:t>
            </a:r>
            <a:endParaRPr lang="en-US" sz="3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110914" y="4920916"/>
            <a:ext cx="5698458" cy="214537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3687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onlinehelp.tableau.com/current/pro/desktop/en-us/Img/calculations_lod_fil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912" y="1477529"/>
            <a:ext cx="8605658" cy="463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709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23488" y="885591"/>
            <a:ext cx="6817942" cy="5377013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dirty="0"/>
              <a:t>SELECT </a:t>
            </a:r>
          </a:p>
          <a:p>
            <a:r>
              <a:rPr lang="en-US" dirty="0"/>
              <a:t>  [Date],</a:t>
            </a:r>
          </a:p>
          <a:p>
            <a:r>
              <a:rPr lang="en-US" dirty="0"/>
              <a:t>  [subquery].[# of Dates],</a:t>
            </a:r>
          </a:p>
          <a:p>
            <a:r>
              <a:rPr lang="en-US" dirty="0"/>
              <a:t>FROM </a:t>
            </a:r>
          </a:p>
          <a:p>
            <a:r>
              <a:rPr lang="en-US" dirty="0"/>
              <a:t>  </a:t>
            </a:r>
            <a:r>
              <a:rPr lang="en-US" dirty="0" err="1"/>
              <a:t>sales_data</a:t>
            </a:r>
            <a:endParaRPr lang="en-US" dirty="0"/>
          </a:p>
          <a:p>
            <a:r>
              <a:rPr lang="en-US" dirty="0"/>
              <a:t>CROSS JOIN (</a:t>
            </a:r>
          </a:p>
          <a:p>
            <a:endParaRPr lang="en-US" dirty="0"/>
          </a:p>
          <a:p>
            <a:r>
              <a:rPr lang="en-US" dirty="0"/>
              <a:t>SELECT</a:t>
            </a:r>
          </a:p>
          <a:p>
            <a:r>
              <a:rPr lang="en-US" dirty="0"/>
              <a:t>  COUNTD( [Date] ) AS '# of Dates'</a:t>
            </a:r>
          </a:p>
          <a:p>
            <a:r>
              <a:rPr lang="en-US" dirty="0"/>
              <a:t>FROM </a:t>
            </a:r>
          </a:p>
          <a:p>
            <a:r>
              <a:rPr lang="en-US" dirty="0"/>
              <a:t>  </a:t>
            </a:r>
            <a:r>
              <a:rPr lang="en-US" dirty="0" err="1"/>
              <a:t>sales_data</a:t>
            </a:r>
            <a:r>
              <a:rPr lang="en-US" dirty="0"/>
              <a:t>) [subquery]  </a:t>
            </a:r>
          </a:p>
          <a:p>
            <a:endParaRPr lang="en-US" dirty="0"/>
          </a:p>
          <a:p>
            <a:r>
              <a:rPr lang="en-US" dirty="0"/>
              <a:t>WHERE </a:t>
            </a:r>
          </a:p>
          <a:p>
            <a:r>
              <a:rPr lang="en-US" dirty="0"/>
              <a:t>  [Date] BETWEEN 1 AND 6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142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23488" y="885591"/>
            <a:ext cx="6817942" cy="5377013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dirty="0"/>
              <a:t>SELECT </a:t>
            </a:r>
          </a:p>
          <a:p>
            <a:r>
              <a:rPr lang="en-US" dirty="0"/>
              <a:t>  [Date],</a:t>
            </a:r>
          </a:p>
          <a:p>
            <a:r>
              <a:rPr lang="en-US" dirty="0"/>
              <a:t>  [subquery].[# of Dates],</a:t>
            </a:r>
          </a:p>
          <a:p>
            <a:r>
              <a:rPr lang="en-US" dirty="0"/>
              <a:t>FROM </a:t>
            </a:r>
          </a:p>
          <a:p>
            <a:r>
              <a:rPr lang="en-US" dirty="0"/>
              <a:t>  </a:t>
            </a:r>
            <a:r>
              <a:rPr lang="en-US" dirty="0" err="1"/>
              <a:t>sales_data</a:t>
            </a:r>
            <a:endParaRPr lang="en-US" dirty="0"/>
          </a:p>
          <a:p>
            <a:r>
              <a:rPr lang="en-US" dirty="0"/>
              <a:t>CROSS JOIN (</a:t>
            </a:r>
          </a:p>
          <a:p>
            <a:endParaRPr lang="en-US" dirty="0"/>
          </a:p>
          <a:p>
            <a:r>
              <a:rPr lang="en-US" dirty="0"/>
              <a:t>SELECT</a:t>
            </a:r>
          </a:p>
          <a:p>
            <a:r>
              <a:rPr lang="en-US" dirty="0"/>
              <a:t>  COUNTD( [Date] ) AS '# of Dates'</a:t>
            </a:r>
          </a:p>
          <a:p>
            <a:r>
              <a:rPr lang="en-US" dirty="0"/>
              <a:t>FROM </a:t>
            </a:r>
          </a:p>
          <a:p>
            <a:r>
              <a:rPr lang="en-US" dirty="0"/>
              <a:t>  </a:t>
            </a:r>
            <a:r>
              <a:rPr lang="en-US" dirty="0" err="1"/>
              <a:t>sales_data</a:t>
            </a:r>
            <a:r>
              <a:rPr lang="en-US" dirty="0"/>
              <a:t>) [subquery]  </a:t>
            </a:r>
          </a:p>
          <a:p>
            <a:endParaRPr lang="en-US" dirty="0"/>
          </a:p>
          <a:p>
            <a:r>
              <a:rPr lang="en-US" dirty="0"/>
              <a:t>WHERE </a:t>
            </a:r>
          </a:p>
          <a:p>
            <a:r>
              <a:rPr lang="en-US" dirty="0"/>
              <a:t>  [Date] BETWEEN 1 AND 6 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3585411" y="3574097"/>
            <a:ext cx="4174957" cy="1552074"/>
          </a:xfrm>
          <a:prstGeom prst="roundRect">
            <a:avLst/>
          </a:prstGeom>
          <a:solidFill>
            <a:srgbClr val="2D93AA">
              <a:alpha val="38824"/>
            </a:srgbClr>
          </a:solidFill>
          <a:ln>
            <a:solidFill>
              <a:srgbClr val="000000">
                <a:alpha val="74902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237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23488" y="885591"/>
            <a:ext cx="6817942" cy="5377013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dirty="0"/>
              <a:t>SELECT </a:t>
            </a:r>
          </a:p>
          <a:p>
            <a:r>
              <a:rPr lang="en-US" dirty="0"/>
              <a:t>  [Date],</a:t>
            </a:r>
          </a:p>
          <a:p>
            <a:r>
              <a:rPr lang="en-US" dirty="0"/>
              <a:t>  [subquery].[# of Dates],</a:t>
            </a:r>
          </a:p>
          <a:p>
            <a:r>
              <a:rPr lang="en-US" dirty="0"/>
              <a:t>FROM </a:t>
            </a:r>
          </a:p>
          <a:p>
            <a:r>
              <a:rPr lang="en-US" dirty="0"/>
              <a:t>  </a:t>
            </a:r>
            <a:r>
              <a:rPr lang="en-US" dirty="0" err="1"/>
              <a:t>sales_data</a:t>
            </a:r>
            <a:endParaRPr lang="en-US" dirty="0"/>
          </a:p>
          <a:p>
            <a:r>
              <a:rPr lang="en-US" dirty="0"/>
              <a:t>CROSS JOIN (</a:t>
            </a:r>
          </a:p>
          <a:p>
            <a:endParaRPr lang="en-US" dirty="0"/>
          </a:p>
          <a:p>
            <a:r>
              <a:rPr lang="en-US" dirty="0"/>
              <a:t>SELECT</a:t>
            </a:r>
          </a:p>
          <a:p>
            <a:r>
              <a:rPr lang="en-US" dirty="0"/>
              <a:t>  COUNTD( [Date] ) AS '# of Dates'</a:t>
            </a:r>
          </a:p>
          <a:p>
            <a:r>
              <a:rPr lang="en-US" dirty="0"/>
              <a:t>FROM </a:t>
            </a:r>
          </a:p>
          <a:p>
            <a:r>
              <a:rPr lang="en-US" dirty="0"/>
              <a:t>  </a:t>
            </a:r>
            <a:r>
              <a:rPr lang="en-US" dirty="0" err="1"/>
              <a:t>sales_data</a:t>
            </a:r>
            <a:r>
              <a:rPr lang="en-US" dirty="0"/>
              <a:t>) [subquery]  </a:t>
            </a:r>
          </a:p>
          <a:p>
            <a:endParaRPr lang="en-US" dirty="0"/>
          </a:p>
          <a:p>
            <a:r>
              <a:rPr lang="en-US" dirty="0"/>
              <a:t>WHERE </a:t>
            </a:r>
          </a:p>
          <a:p>
            <a:r>
              <a:rPr lang="en-US" dirty="0"/>
              <a:t>  [Date] BETWEEN 1 AND 6 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3465095" y="2273968"/>
            <a:ext cx="4174957" cy="1070811"/>
          </a:xfrm>
          <a:prstGeom prst="roundRect">
            <a:avLst/>
          </a:prstGeom>
          <a:solidFill>
            <a:srgbClr val="2D93AA">
              <a:alpha val="38824"/>
            </a:srgbClr>
          </a:solidFill>
          <a:ln>
            <a:solidFill>
              <a:srgbClr val="000000">
                <a:alpha val="74902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7717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23488" y="885591"/>
            <a:ext cx="6817942" cy="5377013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dirty="0"/>
              <a:t>SELECT </a:t>
            </a:r>
          </a:p>
          <a:p>
            <a:r>
              <a:rPr lang="en-US" dirty="0"/>
              <a:t>  [Date],</a:t>
            </a:r>
          </a:p>
          <a:p>
            <a:r>
              <a:rPr lang="en-US" dirty="0"/>
              <a:t>  [subquery].[# of Dates],</a:t>
            </a:r>
          </a:p>
          <a:p>
            <a:r>
              <a:rPr lang="en-US" dirty="0"/>
              <a:t>FROM </a:t>
            </a:r>
          </a:p>
          <a:p>
            <a:r>
              <a:rPr lang="en-US" dirty="0"/>
              <a:t>  </a:t>
            </a:r>
            <a:r>
              <a:rPr lang="en-US" dirty="0" err="1"/>
              <a:t>sales_data</a:t>
            </a:r>
            <a:endParaRPr lang="en-US" dirty="0"/>
          </a:p>
          <a:p>
            <a:r>
              <a:rPr lang="en-US" dirty="0"/>
              <a:t>CROSS JOIN (</a:t>
            </a:r>
          </a:p>
          <a:p>
            <a:endParaRPr lang="en-US" dirty="0"/>
          </a:p>
          <a:p>
            <a:r>
              <a:rPr lang="en-US" dirty="0"/>
              <a:t>SELECT</a:t>
            </a:r>
          </a:p>
          <a:p>
            <a:r>
              <a:rPr lang="en-US" dirty="0"/>
              <a:t>  COUNTD( [Date] ) AS '# of Dates'</a:t>
            </a:r>
          </a:p>
          <a:p>
            <a:r>
              <a:rPr lang="en-US" dirty="0"/>
              <a:t>FROM </a:t>
            </a:r>
          </a:p>
          <a:p>
            <a:r>
              <a:rPr lang="en-US" dirty="0"/>
              <a:t>  </a:t>
            </a:r>
            <a:r>
              <a:rPr lang="en-US" dirty="0" err="1"/>
              <a:t>sales_data</a:t>
            </a:r>
            <a:r>
              <a:rPr lang="en-US" dirty="0"/>
              <a:t>) [subquery]  </a:t>
            </a:r>
          </a:p>
          <a:p>
            <a:endParaRPr lang="en-US" dirty="0"/>
          </a:p>
          <a:p>
            <a:r>
              <a:rPr lang="en-US" dirty="0"/>
              <a:t>WHERE </a:t>
            </a:r>
          </a:p>
          <a:p>
            <a:r>
              <a:rPr lang="en-US" dirty="0"/>
              <a:t>  [Date] BETWEEN 1 AND 6 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3332747" y="5191793"/>
            <a:ext cx="4174957" cy="1070811"/>
          </a:xfrm>
          <a:prstGeom prst="roundRect">
            <a:avLst/>
          </a:prstGeom>
          <a:solidFill>
            <a:srgbClr val="2D93AA">
              <a:alpha val="38824"/>
            </a:srgbClr>
          </a:solidFill>
          <a:ln>
            <a:solidFill>
              <a:srgbClr val="000000">
                <a:alpha val="74902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743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tennis serve 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263" y="0"/>
            <a:ext cx="109728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097629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23488" y="885591"/>
            <a:ext cx="6817942" cy="5377013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dirty="0"/>
              <a:t>SELECT </a:t>
            </a:r>
          </a:p>
          <a:p>
            <a:r>
              <a:rPr lang="en-US" dirty="0"/>
              <a:t>  [Date],</a:t>
            </a:r>
          </a:p>
          <a:p>
            <a:r>
              <a:rPr lang="en-US" dirty="0"/>
              <a:t>  [subquery].[# of Dates],</a:t>
            </a:r>
          </a:p>
          <a:p>
            <a:r>
              <a:rPr lang="en-US" dirty="0"/>
              <a:t>FROM </a:t>
            </a:r>
          </a:p>
          <a:p>
            <a:r>
              <a:rPr lang="en-US" dirty="0"/>
              <a:t>  </a:t>
            </a:r>
            <a:r>
              <a:rPr lang="en-US" dirty="0" err="1"/>
              <a:t>sales_data</a:t>
            </a:r>
            <a:endParaRPr lang="en-US" dirty="0"/>
          </a:p>
          <a:p>
            <a:r>
              <a:rPr lang="en-US" dirty="0"/>
              <a:t>CROSS JOIN (</a:t>
            </a:r>
          </a:p>
          <a:p>
            <a:endParaRPr lang="en-US" dirty="0"/>
          </a:p>
          <a:p>
            <a:r>
              <a:rPr lang="en-US" dirty="0"/>
              <a:t>SELECT</a:t>
            </a:r>
          </a:p>
          <a:p>
            <a:r>
              <a:rPr lang="en-US" dirty="0"/>
              <a:t>  COUNTD( [Date] ) AS '# of Dates'</a:t>
            </a:r>
          </a:p>
          <a:p>
            <a:r>
              <a:rPr lang="en-US" dirty="0"/>
              <a:t>FROM </a:t>
            </a:r>
          </a:p>
          <a:p>
            <a:r>
              <a:rPr lang="en-US" dirty="0"/>
              <a:t>  </a:t>
            </a:r>
            <a:r>
              <a:rPr lang="en-US" dirty="0" err="1"/>
              <a:t>sales_data</a:t>
            </a:r>
            <a:r>
              <a:rPr lang="en-US" dirty="0"/>
              <a:t>) [subquery]  </a:t>
            </a:r>
          </a:p>
          <a:p>
            <a:endParaRPr lang="en-US" dirty="0"/>
          </a:p>
          <a:p>
            <a:r>
              <a:rPr lang="en-US" dirty="0"/>
              <a:t>WHERE </a:t>
            </a:r>
          </a:p>
          <a:p>
            <a:r>
              <a:rPr lang="en-US" dirty="0"/>
              <a:t>  [Date] BETWEEN 1 AND 6 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3332747" y="5191793"/>
            <a:ext cx="4174957" cy="1070811"/>
          </a:xfrm>
          <a:prstGeom prst="roundRect">
            <a:avLst/>
          </a:prstGeom>
          <a:solidFill>
            <a:srgbClr val="2D93AA">
              <a:alpha val="38824"/>
            </a:srgbClr>
          </a:solidFill>
          <a:ln>
            <a:solidFill>
              <a:srgbClr val="000000">
                <a:alpha val="74902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Curved Left Arrow 1"/>
          <p:cNvSpPr/>
          <p:nvPr/>
        </p:nvSpPr>
        <p:spPr bwMode="auto">
          <a:xfrm rot="10800000">
            <a:off x="3260555" y="4776536"/>
            <a:ext cx="661739" cy="1016835"/>
          </a:xfrm>
          <a:prstGeom prst="curved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3332747" y="3574097"/>
            <a:ext cx="4469731" cy="1552074"/>
          </a:xfrm>
          <a:prstGeom prst="roundRect">
            <a:avLst/>
          </a:prstGeom>
          <a:solidFill>
            <a:srgbClr val="2D93AA">
              <a:alpha val="7059"/>
            </a:srgbClr>
          </a:solidFill>
          <a:ln>
            <a:solidFill>
              <a:srgbClr val="000000">
                <a:alpha val="74902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507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10914" y="1262310"/>
          <a:ext cx="3376864" cy="5803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432">
                  <a:extLst>
                    <a:ext uri="{9D8B030D-6E8A-4147-A177-3AD203B41FA5}">
                      <a16:colId xmlns:a16="http://schemas.microsoft.com/office/drawing/2014/main" val="2339183684"/>
                    </a:ext>
                  </a:extLst>
                </a:gridCol>
                <a:gridCol w="1688432">
                  <a:extLst>
                    <a:ext uri="{9D8B030D-6E8A-4147-A177-3AD203B41FA5}">
                      <a16:colId xmlns:a16="http://schemas.microsoft.com/office/drawing/2014/main" val="3594671430"/>
                    </a:ext>
                  </a:extLst>
                </a:gridCol>
              </a:tblGrid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Date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Sales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537222645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45033979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77286445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65866637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40908446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284862256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111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27658682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96057106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665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68190903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9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11960951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10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4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99084208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916" y="1262310"/>
            <a:ext cx="2627968" cy="119606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110914" y="1262309"/>
          <a:ext cx="5698458" cy="5803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432">
                  <a:extLst>
                    <a:ext uri="{9D8B030D-6E8A-4147-A177-3AD203B41FA5}">
                      <a16:colId xmlns:a16="http://schemas.microsoft.com/office/drawing/2014/main" val="3544773417"/>
                    </a:ext>
                  </a:extLst>
                </a:gridCol>
                <a:gridCol w="1688432">
                  <a:extLst>
                    <a:ext uri="{9D8B030D-6E8A-4147-A177-3AD203B41FA5}">
                      <a16:colId xmlns:a16="http://schemas.microsoft.com/office/drawing/2014/main" val="3602671451"/>
                    </a:ext>
                  </a:extLst>
                </a:gridCol>
                <a:gridCol w="2321594">
                  <a:extLst>
                    <a:ext uri="{9D8B030D-6E8A-4147-A177-3AD203B41FA5}">
                      <a16:colId xmlns:a16="http://schemas.microsoft.com/office/drawing/2014/main" val="2137643373"/>
                    </a:ext>
                  </a:extLst>
                </a:gridCol>
              </a:tblGrid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Date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Sales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# of Dates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80583599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640030190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565694858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232541728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193810969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02601686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111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79336653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155375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665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92245566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9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41847992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10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88693428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615989" y="3111065"/>
            <a:ext cx="7844591" cy="208672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{  </a:t>
            </a:r>
            <a:r>
              <a:rPr lang="en-US" sz="3200" dirty="0" smtClean="0">
                <a:solidFill>
                  <a:srgbClr val="0070C0"/>
                </a:solidFill>
              </a:rPr>
              <a:t>FIXED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: 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solidFill>
                  <a:srgbClr val="0070C0"/>
                </a:solidFill>
              </a:rPr>
              <a:t>COUNTD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 </a:t>
            </a:r>
            <a:r>
              <a:rPr lang="en-US" sz="3200" dirty="0" smtClean="0">
                <a:solidFill>
                  <a:srgbClr val="FFC000"/>
                </a:solidFill>
              </a:rPr>
              <a:t>[Date] 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}</a:t>
            </a:r>
            <a:endParaRPr lang="en-US" sz="3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110914" y="4920916"/>
            <a:ext cx="5698458" cy="214537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5737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10914" y="1262310"/>
          <a:ext cx="3376864" cy="5803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432">
                  <a:extLst>
                    <a:ext uri="{9D8B030D-6E8A-4147-A177-3AD203B41FA5}">
                      <a16:colId xmlns:a16="http://schemas.microsoft.com/office/drawing/2014/main" val="2339183684"/>
                    </a:ext>
                  </a:extLst>
                </a:gridCol>
                <a:gridCol w="1688432">
                  <a:extLst>
                    <a:ext uri="{9D8B030D-6E8A-4147-A177-3AD203B41FA5}">
                      <a16:colId xmlns:a16="http://schemas.microsoft.com/office/drawing/2014/main" val="3594671430"/>
                    </a:ext>
                  </a:extLst>
                </a:gridCol>
              </a:tblGrid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Date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Sales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537222645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45033979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77286445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65866637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40908446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284862256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111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27658682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96057106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665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68190903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9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11960951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10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4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99084208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916" y="1262310"/>
            <a:ext cx="2627968" cy="119606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110914" y="1262309"/>
          <a:ext cx="5698458" cy="5803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432">
                  <a:extLst>
                    <a:ext uri="{9D8B030D-6E8A-4147-A177-3AD203B41FA5}">
                      <a16:colId xmlns:a16="http://schemas.microsoft.com/office/drawing/2014/main" val="3544773417"/>
                    </a:ext>
                  </a:extLst>
                </a:gridCol>
                <a:gridCol w="1688432">
                  <a:extLst>
                    <a:ext uri="{9D8B030D-6E8A-4147-A177-3AD203B41FA5}">
                      <a16:colId xmlns:a16="http://schemas.microsoft.com/office/drawing/2014/main" val="3602671451"/>
                    </a:ext>
                  </a:extLst>
                </a:gridCol>
                <a:gridCol w="2321594">
                  <a:extLst>
                    <a:ext uri="{9D8B030D-6E8A-4147-A177-3AD203B41FA5}">
                      <a16:colId xmlns:a16="http://schemas.microsoft.com/office/drawing/2014/main" val="2137643373"/>
                    </a:ext>
                  </a:extLst>
                </a:gridCol>
              </a:tblGrid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Date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Sales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# of Dates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80583599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640030190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565694858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232541728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193810969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02601686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111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79336653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155375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665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92245566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9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41847992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10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88693428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615989" y="3111065"/>
            <a:ext cx="7844591" cy="208672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{  </a:t>
            </a:r>
            <a:r>
              <a:rPr lang="en-US" sz="3200" dirty="0" smtClean="0">
                <a:solidFill>
                  <a:srgbClr val="0070C0"/>
                </a:solidFill>
              </a:rPr>
              <a:t>FIXED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: 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solidFill>
                  <a:srgbClr val="0070C0"/>
                </a:solidFill>
              </a:rPr>
              <a:t>COUNTD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 </a:t>
            </a:r>
            <a:r>
              <a:rPr lang="en-US" sz="3200" dirty="0" smtClean="0">
                <a:solidFill>
                  <a:srgbClr val="FFC000"/>
                </a:solidFill>
              </a:rPr>
              <a:t>[Date] 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}</a:t>
            </a:r>
            <a:endParaRPr lang="en-US" sz="3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110914" y="4920916"/>
            <a:ext cx="5698458" cy="214537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1658600" y="1109373"/>
            <a:ext cx="2851484" cy="1348999"/>
          </a:xfrm>
          <a:prstGeom prst="roundRect">
            <a:avLst/>
          </a:prstGeom>
          <a:solidFill>
            <a:srgbClr val="2D93AA">
              <a:alpha val="38824"/>
            </a:srgbClr>
          </a:solidFill>
          <a:ln>
            <a:solidFill>
              <a:srgbClr val="000000">
                <a:alpha val="74902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Add To Context</a:t>
            </a:r>
          </a:p>
        </p:txBody>
      </p:sp>
    </p:spTree>
    <p:extLst>
      <p:ext uri="{BB962C8B-B14F-4D97-AF65-F5344CB8AC3E}">
        <p14:creationId xmlns:p14="http://schemas.microsoft.com/office/powerpoint/2010/main" val="3788487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10914" y="1262310"/>
          <a:ext cx="3376864" cy="5803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432">
                  <a:extLst>
                    <a:ext uri="{9D8B030D-6E8A-4147-A177-3AD203B41FA5}">
                      <a16:colId xmlns:a16="http://schemas.microsoft.com/office/drawing/2014/main" val="2339183684"/>
                    </a:ext>
                  </a:extLst>
                </a:gridCol>
                <a:gridCol w="1688432">
                  <a:extLst>
                    <a:ext uri="{9D8B030D-6E8A-4147-A177-3AD203B41FA5}">
                      <a16:colId xmlns:a16="http://schemas.microsoft.com/office/drawing/2014/main" val="3594671430"/>
                    </a:ext>
                  </a:extLst>
                </a:gridCol>
              </a:tblGrid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Date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Sales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537222645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45033979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77286445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65866637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40908446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284862256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111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27658682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96057106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665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68190903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9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11960951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10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4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99084208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916" y="1262310"/>
            <a:ext cx="2627968" cy="119606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110914" y="1262309"/>
          <a:ext cx="5698458" cy="5803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432">
                  <a:extLst>
                    <a:ext uri="{9D8B030D-6E8A-4147-A177-3AD203B41FA5}">
                      <a16:colId xmlns:a16="http://schemas.microsoft.com/office/drawing/2014/main" val="3544773417"/>
                    </a:ext>
                  </a:extLst>
                </a:gridCol>
                <a:gridCol w="1688432">
                  <a:extLst>
                    <a:ext uri="{9D8B030D-6E8A-4147-A177-3AD203B41FA5}">
                      <a16:colId xmlns:a16="http://schemas.microsoft.com/office/drawing/2014/main" val="3602671451"/>
                    </a:ext>
                  </a:extLst>
                </a:gridCol>
                <a:gridCol w="2321594">
                  <a:extLst>
                    <a:ext uri="{9D8B030D-6E8A-4147-A177-3AD203B41FA5}">
                      <a16:colId xmlns:a16="http://schemas.microsoft.com/office/drawing/2014/main" val="2137643373"/>
                    </a:ext>
                  </a:extLst>
                </a:gridCol>
              </a:tblGrid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Date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Sales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# of Dates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80583599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640030190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565694858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232541728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193810969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02601686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111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79336653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155375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665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92245566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9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41847992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10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88693428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615989" y="3111065"/>
            <a:ext cx="7844591" cy="208672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{  </a:t>
            </a:r>
            <a:r>
              <a:rPr lang="en-US" sz="3200" dirty="0" smtClean="0">
                <a:solidFill>
                  <a:srgbClr val="0070C0"/>
                </a:solidFill>
              </a:rPr>
              <a:t>FIXED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: 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solidFill>
                  <a:srgbClr val="0070C0"/>
                </a:solidFill>
              </a:rPr>
              <a:t>COUNTD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 </a:t>
            </a:r>
            <a:r>
              <a:rPr lang="en-US" sz="3200" dirty="0" smtClean="0">
                <a:solidFill>
                  <a:srgbClr val="FFC000"/>
                </a:solidFill>
              </a:rPr>
              <a:t>[Date] 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}</a:t>
            </a:r>
            <a:endParaRPr lang="en-US" sz="3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110914" y="4920916"/>
            <a:ext cx="5698458" cy="214537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1658600" y="1109373"/>
            <a:ext cx="2851484" cy="1348999"/>
          </a:xfrm>
          <a:prstGeom prst="roundRect">
            <a:avLst/>
          </a:prstGeom>
          <a:solidFill>
            <a:srgbClr val="2D93AA">
              <a:alpha val="38824"/>
            </a:srgbClr>
          </a:solidFill>
          <a:ln>
            <a:solidFill>
              <a:srgbClr val="000000">
                <a:alpha val="74902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Add To Context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110914" y="4920915"/>
            <a:ext cx="5698458" cy="214537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68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10914" y="1262310"/>
          <a:ext cx="3376864" cy="5803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432">
                  <a:extLst>
                    <a:ext uri="{9D8B030D-6E8A-4147-A177-3AD203B41FA5}">
                      <a16:colId xmlns:a16="http://schemas.microsoft.com/office/drawing/2014/main" val="2339183684"/>
                    </a:ext>
                  </a:extLst>
                </a:gridCol>
                <a:gridCol w="1688432">
                  <a:extLst>
                    <a:ext uri="{9D8B030D-6E8A-4147-A177-3AD203B41FA5}">
                      <a16:colId xmlns:a16="http://schemas.microsoft.com/office/drawing/2014/main" val="3594671430"/>
                    </a:ext>
                  </a:extLst>
                </a:gridCol>
              </a:tblGrid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Date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Sales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537222645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45033979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77286445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65866637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40908446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284862256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111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27658682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96057106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665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68190903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9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11960951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10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4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99084208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916" y="1262310"/>
            <a:ext cx="2627968" cy="119606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110914" y="1262309"/>
          <a:ext cx="5698458" cy="5803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432">
                  <a:extLst>
                    <a:ext uri="{9D8B030D-6E8A-4147-A177-3AD203B41FA5}">
                      <a16:colId xmlns:a16="http://schemas.microsoft.com/office/drawing/2014/main" val="3544773417"/>
                    </a:ext>
                  </a:extLst>
                </a:gridCol>
                <a:gridCol w="1688432">
                  <a:extLst>
                    <a:ext uri="{9D8B030D-6E8A-4147-A177-3AD203B41FA5}">
                      <a16:colId xmlns:a16="http://schemas.microsoft.com/office/drawing/2014/main" val="3602671451"/>
                    </a:ext>
                  </a:extLst>
                </a:gridCol>
                <a:gridCol w="2321594">
                  <a:extLst>
                    <a:ext uri="{9D8B030D-6E8A-4147-A177-3AD203B41FA5}">
                      <a16:colId xmlns:a16="http://schemas.microsoft.com/office/drawing/2014/main" val="2137643373"/>
                    </a:ext>
                  </a:extLst>
                </a:gridCol>
              </a:tblGrid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Date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Sales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# of Dates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80583599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640030190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565694858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232541728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193810969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02601686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111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79336653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155375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665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92245566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9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41847992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10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886934283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 bwMode="auto">
          <a:xfrm>
            <a:off x="1110914" y="4920916"/>
            <a:ext cx="5698458" cy="214537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1658600" y="1109373"/>
            <a:ext cx="2851484" cy="1348999"/>
          </a:xfrm>
          <a:prstGeom prst="roundRect">
            <a:avLst/>
          </a:prstGeom>
          <a:solidFill>
            <a:srgbClr val="2D93AA">
              <a:alpha val="38824"/>
            </a:srgbClr>
          </a:solidFill>
          <a:ln>
            <a:solidFill>
              <a:srgbClr val="000000">
                <a:alpha val="74902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Add To Context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110914" y="4920915"/>
            <a:ext cx="5698458" cy="214537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22693" y="3963010"/>
            <a:ext cx="7387391" cy="276075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the </a:t>
            </a:r>
            <a:r>
              <a:rPr lang="en-US" sz="3200" strike="sngStrike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filter includes less than 5 dates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solidFill>
                  <a:schemeClr val="accent1"/>
                </a:solidFill>
              </a:rPr>
              <a:t>Show sales over time by date.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the </a:t>
            </a:r>
            <a:r>
              <a:rPr lang="en-US" sz="3200" strike="sngStrike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filter includes 5 or more dates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solidFill>
                  <a:schemeClr val="accent1"/>
                </a:solidFill>
              </a:rPr>
              <a:t>Show the total sales.  </a:t>
            </a:r>
          </a:p>
        </p:txBody>
      </p:sp>
    </p:spTree>
    <p:extLst>
      <p:ext uri="{BB962C8B-B14F-4D97-AF65-F5344CB8AC3E}">
        <p14:creationId xmlns:p14="http://schemas.microsoft.com/office/powerpoint/2010/main" val="4403225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10914" y="1262310"/>
          <a:ext cx="3376864" cy="5803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432">
                  <a:extLst>
                    <a:ext uri="{9D8B030D-6E8A-4147-A177-3AD203B41FA5}">
                      <a16:colId xmlns:a16="http://schemas.microsoft.com/office/drawing/2014/main" val="2339183684"/>
                    </a:ext>
                  </a:extLst>
                </a:gridCol>
                <a:gridCol w="1688432">
                  <a:extLst>
                    <a:ext uri="{9D8B030D-6E8A-4147-A177-3AD203B41FA5}">
                      <a16:colId xmlns:a16="http://schemas.microsoft.com/office/drawing/2014/main" val="3594671430"/>
                    </a:ext>
                  </a:extLst>
                </a:gridCol>
              </a:tblGrid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Date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Sales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537222645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45033979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77286445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65866637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40908446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284862256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111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27658682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96057106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665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68190903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9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11960951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10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4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99084208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916" y="1262310"/>
            <a:ext cx="2627968" cy="119606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110914" y="1262309"/>
          <a:ext cx="5698458" cy="5803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432">
                  <a:extLst>
                    <a:ext uri="{9D8B030D-6E8A-4147-A177-3AD203B41FA5}">
                      <a16:colId xmlns:a16="http://schemas.microsoft.com/office/drawing/2014/main" val="3544773417"/>
                    </a:ext>
                  </a:extLst>
                </a:gridCol>
                <a:gridCol w="1688432">
                  <a:extLst>
                    <a:ext uri="{9D8B030D-6E8A-4147-A177-3AD203B41FA5}">
                      <a16:colId xmlns:a16="http://schemas.microsoft.com/office/drawing/2014/main" val="3602671451"/>
                    </a:ext>
                  </a:extLst>
                </a:gridCol>
                <a:gridCol w="2321594">
                  <a:extLst>
                    <a:ext uri="{9D8B030D-6E8A-4147-A177-3AD203B41FA5}">
                      <a16:colId xmlns:a16="http://schemas.microsoft.com/office/drawing/2014/main" val="2137643373"/>
                    </a:ext>
                  </a:extLst>
                </a:gridCol>
              </a:tblGrid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Date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Sales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# of Dates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80583599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640030190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3565694858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232541728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34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193810969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402601686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111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793366533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155375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665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922455667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9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2418479922"/>
                  </a:ext>
                </a:extLst>
              </a:tr>
              <a:tr h="5276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10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 smtClean="0">
                          <a:effectLst/>
                        </a:rPr>
                        <a:t>10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382" marR="26382" marT="26382" marB="0" anchor="b"/>
                </a:tc>
                <a:extLst>
                  <a:ext uri="{0D108BD9-81ED-4DB2-BD59-A6C34878D82A}">
                    <a16:rowId xmlns:a16="http://schemas.microsoft.com/office/drawing/2014/main" val="1886934283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 bwMode="auto">
          <a:xfrm>
            <a:off x="1110914" y="4920916"/>
            <a:ext cx="5698458" cy="214537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1658600" y="1109373"/>
            <a:ext cx="2851484" cy="1348999"/>
          </a:xfrm>
          <a:prstGeom prst="roundRect">
            <a:avLst/>
          </a:prstGeom>
          <a:solidFill>
            <a:srgbClr val="2D93AA">
              <a:alpha val="38824"/>
            </a:srgbClr>
          </a:solidFill>
          <a:ln>
            <a:solidFill>
              <a:srgbClr val="000000">
                <a:alpha val="74902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Add To Context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110914" y="4920915"/>
            <a:ext cx="5698458" cy="214537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22693" y="3963010"/>
            <a:ext cx="7387391" cy="276075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the </a:t>
            </a:r>
            <a:r>
              <a:rPr lang="en-US" sz="3200" dirty="0" smtClean="0">
                <a:solidFill>
                  <a:srgbClr val="FF0000"/>
                </a:solidFill>
              </a:rPr>
              <a:t># of Dates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&lt;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solidFill>
                  <a:schemeClr val="accent1"/>
                </a:solidFill>
              </a:rPr>
              <a:t>Show sales over time by date.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the </a:t>
            </a:r>
            <a:r>
              <a:rPr lang="en-US" sz="3200" dirty="0" smtClean="0">
                <a:solidFill>
                  <a:srgbClr val="FF0000"/>
                </a:solidFill>
              </a:rPr>
              <a:t># </a:t>
            </a:r>
            <a:r>
              <a:rPr lang="en-US" sz="3200" dirty="0">
                <a:solidFill>
                  <a:srgbClr val="FF0000"/>
                </a:solidFill>
              </a:rPr>
              <a:t>of </a:t>
            </a:r>
            <a:r>
              <a:rPr lang="en-US" sz="3200" dirty="0" smtClean="0">
                <a:solidFill>
                  <a:srgbClr val="FF0000"/>
                </a:solidFill>
              </a:rPr>
              <a:t>Dates 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&gt;= 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</a:t>
            </a:r>
            <a:endParaRPr lang="en-US" sz="3200" strike="sngStrike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solidFill>
                  <a:schemeClr val="accent1"/>
                </a:solidFill>
              </a:rPr>
              <a:t>Show the total sales.  </a:t>
            </a:r>
          </a:p>
        </p:txBody>
      </p:sp>
    </p:spTree>
    <p:extLst>
      <p:ext uri="{BB962C8B-B14F-4D97-AF65-F5344CB8AC3E}">
        <p14:creationId xmlns:p14="http://schemas.microsoft.com/office/powerpoint/2010/main" val="2877736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Dynamic Dates 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030141" y="1539551"/>
            <a:ext cx="5083892" cy="5377013"/>
          </a:xfrm>
        </p:spPr>
        <p:txBody>
          <a:bodyPr>
            <a:normAutofit fontScale="92500"/>
          </a:bodyPr>
          <a:lstStyle/>
          <a:p>
            <a:r>
              <a:rPr lang="en-US" b="0" dirty="0"/>
              <a:t>How do I create a </a:t>
            </a:r>
            <a:r>
              <a:rPr lang="en-US" dirty="0"/>
              <a:t>dynamic date axis </a:t>
            </a:r>
            <a:r>
              <a:rPr lang="en-US" b="0" dirty="0"/>
              <a:t>if I </a:t>
            </a:r>
            <a:r>
              <a:rPr lang="en-US" dirty="0"/>
              <a:t>do not </a:t>
            </a:r>
            <a:r>
              <a:rPr lang="en-US" b="0" dirty="0"/>
              <a:t>have data entered daily? </a:t>
            </a:r>
            <a:endParaRPr lang="en-US" b="0" dirty="0" smtClean="0"/>
          </a:p>
          <a:p>
            <a:r>
              <a:rPr lang="en-US" sz="2400" b="0" dirty="0" smtClean="0"/>
              <a:t>If </a:t>
            </a:r>
            <a:r>
              <a:rPr lang="en-US" sz="2400" b="0" dirty="0"/>
              <a:t>the date filter spans more than 365 days, represent the data at a quarterly level.  </a:t>
            </a:r>
            <a:endParaRPr lang="en-US" sz="2400" b="0" dirty="0" smtClean="0"/>
          </a:p>
          <a:p>
            <a:r>
              <a:rPr lang="en-US" sz="2400" b="0" dirty="0" smtClean="0"/>
              <a:t>If </a:t>
            </a:r>
            <a:r>
              <a:rPr lang="en-US" sz="2400" b="0" dirty="0"/>
              <a:t>the data spans more than 100 days, show the data at a monthly level.  </a:t>
            </a:r>
            <a:endParaRPr lang="en-US" sz="2400" b="0" dirty="0" smtClean="0"/>
          </a:p>
          <a:p>
            <a:r>
              <a:rPr lang="en-US" sz="2400" b="0" dirty="0" smtClean="0"/>
              <a:t>Otherwise</a:t>
            </a:r>
            <a:r>
              <a:rPr lang="en-US" sz="2400" b="0" dirty="0"/>
              <a:t>, show the data at a daily level.</a:t>
            </a:r>
          </a:p>
          <a:p>
            <a:r>
              <a:rPr lang="en-US" sz="2400" b="0" dirty="0" smtClean="0"/>
              <a:t>*</a:t>
            </a:r>
            <a:r>
              <a:rPr lang="en-US" sz="2400" b="0" dirty="0"/>
              <a:t>Make this </a:t>
            </a:r>
            <a:r>
              <a:rPr lang="en-US" sz="2400" b="0" dirty="0" smtClean="0"/>
              <a:t>work </a:t>
            </a:r>
            <a:r>
              <a:rPr lang="en-US" sz="2400" b="0" dirty="0"/>
              <a:t>even if I have days in which no data </a:t>
            </a:r>
            <a:r>
              <a:rPr lang="en-US" sz="2400" b="0" dirty="0" smtClean="0"/>
              <a:t>was recorded.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026" name="Picture 2" descr="http://1ndcscvwapp01.tsi.lan/GWC/uploads/amartynowych/output/theme/website/imgs/challengedat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85" y="1539551"/>
            <a:ext cx="8330421" cy="475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529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55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Fixed Filtering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418561" y="1715770"/>
            <a:ext cx="6817942" cy="5377013"/>
          </a:xfrm>
        </p:spPr>
        <p:txBody>
          <a:bodyPr/>
          <a:lstStyle/>
          <a:p>
            <a:r>
              <a:rPr lang="en-US" sz="3000" b="0" dirty="0"/>
              <a:t>Show the Guest IDs that include </a:t>
            </a:r>
            <a:r>
              <a:rPr lang="en-US" sz="3000" dirty="0"/>
              <a:t>at least all </a:t>
            </a:r>
            <a:r>
              <a:rPr lang="en-US" sz="3000" b="0" dirty="0"/>
              <a:t>of the selected room types in the filter.</a:t>
            </a:r>
          </a:p>
          <a:p>
            <a:r>
              <a:rPr lang="en-US" sz="2200" b="0" dirty="0" smtClean="0"/>
              <a:t>Make </a:t>
            </a:r>
            <a:r>
              <a:rPr lang="en-US" sz="2200" b="0" dirty="0"/>
              <a:t>this work even when the Guest ID and Room Type are in the view, and utilize a context filter. Make sure your solution can scale to an indefinite number of Room Types.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 descr="http://1ndcscvwapp01.tsi.lan/GWC/uploads/amartynowych/excludefilte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54" y="1515979"/>
            <a:ext cx="5683878" cy="619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829609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808" y="1719013"/>
            <a:ext cx="13987008" cy="1079598"/>
          </a:xfrm>
        </p:spPr>
        <p:txBody>
          <a:bodyPr/>
          <a:lstStyle/>
          <a:p>
            <a:r>
              <a:rPr lang="en-US" dirty="0" smtClean="0"/>
              <a:t>Does the number of options selected in the filter equal the number of options for each individual in the view?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0698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ennis court out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05" y="994360"/>
            <a:ext cx="10869117" cy="612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767103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808" y="1719013"/>
            <a:ext cx="13987008" cy="1079598"/>
          </a:xfrm>
        </p:spPr>
        <p:txBody>
          <a:bodyPr/>
          <a:lstStyle/>
          <a:p>
            <a:r>
              <a:rPr lang="en-US" dirty="0" smtClean="0"/>
              <a:t>COUNTD( Room Types ) in the data set</a:t>
            </a:r>
            <a:br>
              <a:rPr lang="en-US" dirty="0" smtClean="0"/>
            </a:br>
            <a:r>
              <a:rPr lang="en-US" dirty="0" smtClean="0"/>
              <a:t>= </a:t>
            </a:r>
            <a:br>
              <a:rPr lang="en-US" dirty="0" smtClean="0"/>
            </a:br>
            <a:r>
              <a:rPr lang="en-US" dirty="0" smtClean="0"/>
              <a:t>COUNTD ( Room Types ) per 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25279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Exclude Filtering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21316" y="1756119"/>
            <a:ext cx="6111841" cy="5377013"/>
          </a:xfrm>
        </p:spPr>
        <p:txBody>
          <a:bodyPr>
            <a:normAutofit/>
          </a:bodyPr>
          <a:lstStyle/>
          <a:p>
            <a:r>
              <a:rPr lang="en-US" sz="3000" b="0" dirty="0"/>
              <a:t>Show the Guest IDs that include </a:t>
            </a:r>
            <a:r>
              <a:rPr lang="en-US" sz="3000" dirty="0"/>
              <a:t>at least all </a:t>
            </a:r>
            <a:r>
              <a:rPr lang="en-US" sz="3000" b="0" dirty="0"/>
              <a:t>of the selected room types in the filter.</a:t>
            </a:r>
          </a:p>
          <a:p>
            <a:r>
              <a:rPr lang="en-US" sz="2200" b="0" dirty="0"/>
              <a:t>Only use</a:t>
            </a:r>
            <a:r>
              <a:rPr lang="en-US" sz="2200" dirty="0"/>
              <a:t> EXCLUDE LODs</a:t>
            </a:r>
            <a:r>
              <a:rPr lang="en-US" sz="2200" b="0" dirty="0"/>
              <a:t>. Make sure your solution can scale to an indefinite number of Room Types.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2050" name="Picture 2" descr="http://1ndcscvwapp01.tsi.lan/GWC/uploads/amartynowych/excludefilter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84" y="1427011"/>
            <a:ext cx="5763237" cy="629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397158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44588" y="1994728"/>
            <a:ext cx="9682162" cy="16466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4588" y="5475288"/>
            <a:ext cx="9682162" cy="16466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4588" y="3710815"/>
            <a:ext cx="9682162" cy="16466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44588" y="1193800"/>
            <a:ext cx="9682162" cy="523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SESSION REPEATS</a:t>
            </a:r>
          </a:p>
        </p:txBody>
      </p:sp>
    </p:spTree>
    <p:extLst>
      <p:ext uri="{BB962C8B-B14F-4D97-AF65-F5344CB8AC3E}">
        <p14:creationId xmlns:p14="http://schemas.microsoft.com/office/powerpoint/2010/main" val="2618173061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35293" y="2005528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Friday, October 23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Beginning Your Geographic Analysis Journey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11:30am – 12:30pm  |  Location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5293" y="3721615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Friday, October 23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Beginning Your Geographic Analysis Journey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11:30am – 12:30pm  |  Location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5293" y="5437702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Friday, October 23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Beginning Your Geographic Analysis Journey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11:30am – 12:30pm  |  Location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44588" y="1193800"/>
            <a:ext cx="9682162" cy="523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RELATED SESSIONS</a:t>
            </a:r>
          </a:p>
        </p:txBody>
      </p:sp>
    </p:spTree>
    <p:extLst>
      <p:ext uri="{BB962C8B-B14F-4D97-AF65-F5344CB8AC3E}">
        <p14:creationId xmlns:p14="http://schemas.microsoft.com/office/powerpoint/2010/main" val="625852483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808" y="1719013"/>
            <a:ext cx="13987008" cy="1079598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70216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61342" y="1762800"/>
            <a:ext cx="687805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en-US" sz="5400" b="1" kern="0" spc="-120" dirty="0">
                <a:ln w="3175">
                  <a:noFill/>
                </a:ln>
                <a:solidFill>
                  <a:schemeClr val="bg1"/>
                </a:solidFill>
                <a:cs typeface="Arial" panose="020B0604020202020204" pitchFamily="34" charset="0"/>
              </a:rPr>
              <a:t>Please complete </a:t>
            </a:r>
            <a:br>
              <a:rPr lang="en-US" sz="5400" b="1" kern="0" spc="-120" dirty="0">
                <a:ln w="3175">
                  <a:noFill/>
                </a:ln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5400" b="1" kern="0" spc="-120" dirty="0">
                <a:ln w="3175">
                  <a:noFill/>
                </a:ln>
                <a:solidFill>
                  <a:schemeClr val="bg1"/>
                </a:solidFill>
                <a:cs typeface="Arial" panose="020B0604020202020204" pitchFamily="34" charset="0"/>
              </a:rPr>
              <a:t>the session survey from the Session Details screen in your TC17 app</a:t>
            </a: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1243280" y="2942324"/>
            <a:ext cx="2002195" cy="1623731"/>
          </a:xfrm>
          <a:custGeom>
            <a:avLst/>
            <a:gdLst>
              <a:gd name="T0" fmla="*/ 656 w 656"/>
              <a:gd name="T1" fmla="*/ 67 h 532"/>
              <a:gd name="T2" fmla="*/ 587 w 656"/>
              <a:gd name="T3" fmla="*/ 0 h 532"/>
              <a:gd name="T4" fmla="*/ 496 w 656"/>
              <a:gd name="T5" fmla="*/ 91 h 532"/>
              <a:gd name="T6" fmla="*/ 496 w 656"/>
              <a:gd name="T7" fmla="*/ 33 h 532"/>
              <a:gd name="T8" fmla="*/ 0 w 656"/>
              <a:gd name="T9" fmla="*/ 33 h 532"/>
              <a:gd name="T10" fmla="*/ 0 w 656"/>
              <a:gd name="T11" fmla="*/ 532 h 532"/>
              <a:gd name="T12" fmla="*/ 496 w 656"/>
              <a:gd name="T13" fmla="*/ 532 h 532"/>
              <a:gd name="T14" fmla="*/ 496 w 656"/>
              <a:gd name="T15" fmla="*/ 227 h 532"/>
              <a:gd name="T16" fmla="*/ 656 w 656"/>
              <a:gd name="T17" fmla="*/ 67 h 532"/>
              <a:gd name="T18" fmla="*/ 403 w 656"/>
              <a:gd name="T19" fmla="*/ 438 h 532"/>
              <a:gd name="T20" fmla="*/ 93 w 656"/>
              <a:gd name="T21" fmla="*/ 438 h 532"/>
              <a:gd name="T22" fmla="*/ 93 w 656"/>
              <a:gd name="T23" fmla="*/ 127 h 532"/>
              <a:gd name="T24" fmla="*/ 403 w 656"/>
              <a:gd name="T25" fmla="*/ 127 h 532"/>
              <a:gd name="T26" fmla="*/ 403 w 656"/>
              <a:gd name="T27" fmla="*/ 184 h 532"/>
              <a:gd name="T28" fmla="*/ 310 w 656"/>
              <a:gd name="T29" fmla="*/ 278 h 532"/>
              <a:gd name="T30" fmla="*/ 200 w 656"/>
              <a:gd name="T31" fmla="*/ 165 h 532"/>
              <a:gd name="T32" fmla="*/ 131 w 656"/>
              <a:gd name="T33" fmla="*/ 234 h 532"/>
              <a:gd name="T34" fmla="*/ 243 w 656"/>
              <a:gd name="T35" fmla="*/ 345 h 532"/>
              <a:gd name="T36" fmla="*/ 310 w 656"/>
              <a:gd name="T37" fmla="*/ 414 h 532"/>
              <a:gd name="T38" fmla="*/ 379 w 656"/>
              <a:gd name="T39" fmla="*/ 345 h 532"/>
              <a:gd name="T40" fmla="*/ 403 w 656"/>
              <a:gd name="T41" fmla="*/ 321 h 532"/>
              <a:gd name="T42" fmla="*/ 403 w 656"/>
              <a:gd name="T43" fmla="*/ 438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56" h="532">
                <a:moveTo>
                  <a:pt x="656" y="67"/>
                </a:moveTo>
                <a:lnTo>
                  <a:pt x="587" y="0"/>
                </a:lnTo>
                <a:lnTo>
                  <a:pt x="496" y="91"/>
                </a:lnTo>
                <a:lnTo>
                  <a:pt x="496" y="33"/>
                </a:lnTo>
                <a:lnTo>
                  <a:pt x="0" y="33"/>
                </a:lnTo>
                <a:lnTo>
                  <a:pt x="0" y="532"/>
                </a:lnTo>
                <a:lnTo>
                  <a:pt x="496" y="532"/>
                </a:lnTo>
                <a:lnTo>
                  <a:pt x="496" y="227"/>
                </a:lnTo>
                <a:lnTo>
                  <a:pt x="656" y="67"/>
                </a:lnTo>
                <a:close/>
                <a:moveTo>
                  <a:pt x="403" y="438"/>
                </a:moveTo>
                <a:lnTo>
                  <a:pt x="93" y="438"/>
                </a:lnTo>
                <a:lnTo>
                  <a:pt x="93" y="127"/>
                </a:lnTo>
                <a:lnTo>
                  <a:pt x="403" y="127"/>
                </a:lnTo>
                <a:lnTo>
                  <a:pt x="403" y="184"/>
                </a:lnTo>
                <a:lnTo>
                  <a:pt x="310" y="278"/>
                </a:lnTo>
                <a:lnTo>
                  <a:pt x="200" y="165"/>
                </a:lnTo>
                <a:lnTo>
                  <a:pt x="131" y="234"/>
                </a:lnTo>
                <a:lnTo>
                  <a:pt x="243" y="345"/>
                </a:lnTo>
                <a:lnTo>
                  <a:pt x="310" y="414"/>
                </a:lnTo>
                <a:lnTo>
                  <a:pt x="379" y="345"/>
                </a:lnTo>
                <a:lnTo>
                  <a:pt x="403" y="321"/>
                </a:lnTo>
                <a:lnTo>
                  <a:pt x="403" y="4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iPhone-6-4,7-inch-Three-colors-Moc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135" y="1269955"/>
            <a:ext cx="4287400" cy="586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1106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714513_TC17_PPT_Template_0428">
  <a:themeElements>
    <a:clrScheme name="TC17">
      <a:dk1>
        <a:srgbClr val="505050"/>
      </a:dk1>
      <a:lt1>
        <a:srgbClr val="FFFFFF"/>
      </a:lt1>
      <a:dk2>
        <a:srgbClr val="150454"/>
      </a:dk2>
      <a:lt2>
        <a:srgbClr val="EAEAEA"/>
      </a:lt2>
      <a:accent1>
        <a:srgbClr val="2D93AA"/>
      </a:accent1>
      <a:accent2>
        <a:srgbClr val="8DC63F"/>
      </a:accent2>
      <a:accent3>
        <a:srgbClr val="150454"/>
      </a:accent3>
      <a:accent4>
        <a:srgbClr val="ED5A23"/>
      </a:accent4>
      <a:accent5>
        <a:srgbClr val="EB2F58"/>
      </a:accent5>
      <a:accent6>
        <a:srgbClr val="A7276B"/>
      </a:accent6>
      <a:hlink>
        <a:srgbClr val="2D93AA"/>
      </a:hlink>
      <a:folHlink>
        <a:srgbClr val="2D64AA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14513_TC17_PPT_Template_0508" id="{25F358F8-A1E4-4C5F-86F7-F06E7303F710}" vid="{1348FF43-2C35-4F5B-B2E8-A158B3FB1C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714513_TC17_PPT_Template_0508</Template>
  <TotalTime>1005</TotalTime>
  <Words>2991</Words>
  <Application>Microsoft Office PowerPoint</Application>
  <PresentationFormat>Custom</PresentationFormat>
  <Paragraphs>1348</Paragraphs>
  <Slides>95</Slides>
  <Notes>72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Arial Black</vt:lpstr>
      <vt:lpstr>Calibri</vt:lpstr>
      <vt:lpstr>Consolas</vt:lpstr>
      <vt:lpstr>Segoe UI</vt:lpstr>
      <vt:lpstr>714513_TC17_PPT_Template_0428</vt:lpstr>
      <vt:lpstr>PowerPoint Presentation</vt:lpstr>
      <vt:lpstr>Welcome</vt:lpstr>
      <vt:lpstr>Jedi LODs Real World Examples </vt:lpstr>
      <vt:lpstr>PowerPoint Presentation</vt:lpstr>
      <vt:lpstr>Bronson Shonk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Frannie Makabenta</vt:lpstr>
      <vt:lpstr>Format</vt:lpstr>
      <vt:lpstr>Agenda</vt:lpstr>
      <vt:lpstr>Your Focus in This Session</vt:lpstr>
      <vt:lpstr>Materials</vt:lpstr>
      <vt:lpstr>Comparisons</vt:lpstr>
      <vt:lpstr>PowerPoint Presentation</vt:lpstr>
      <vt:lpstr>Bookings (Bed &amp; Breakfast)</vt:lpstr>
      <vt:lpstr>Each row represents a room reservation at a Bed &amp; Breakfast. </vt:lpstr>
      <vt:lpstr>Primary Key = Booking ID</vt:lpstr>
      <vt:lpstr>Example: Selected / Unselected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Exercise: Favorite Room</vt:lpstr>
      <vt:lpstr>Bins</vt:lpstr>
      <vt:lpstr>Web Logins</vt:lpstr>
      <vt:lpstr>Each row represents a single login by a user. </vt:lpstr>
      <vt:lpstr>ID + Login Date = Primary Key</vt:lpstr>
      <vt:lpstr>Example: Active Period</vt:lpstr>
      <vt:lpstr>PowerPoint Presentation</vt:lpstr>
      <vt:lpstr>Define an active user by looking at total months between first and last login dates</vt:lpstr>
      <vt:lpstr>PowerPoint Presentation</vt:lpstr>
      <vt:lpstr>Exercise: Login Frequency</vt:lpstr>
      <vt:lpstr>PowerPoint Presentation</vt:lpstr>
      <vt:lpstr>PowerPoint Presentation</vt:lpstr>
      <vt:lpstr>Break Time Be back in 30 minutes</vt:lpstr>
      <vt:lpstr>Pivoting</vt:lpstr>
      <vt:lpstr>Example: Active Period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Exercise: Days until 2nd Booking</vt:lpstr>
      <vt:lpstr>Order of Operations</vt:lpstr>
      <vt:lpstr>Example: Dynamic Dates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Exercise: Dynamic Dates 2</vt:lpstr>
      <vt:lpstr>Filtering</vt:lpstr>
      <vt:lpstr>Example: Fixed Filtering</vt:lpstr>
      <vt:lpstr>Does the number of options selected in the filter equal the number of options for each individual in the view?</vt:lpstr>
      <vt:lpstr>COUNTD( Room Types ) in the data set =  COUNTD ( Room Types ) per guest</vt:lpstr>
      <vt:lpstr>Exercise: Exclude Filtering</vt:lpstr>
      <vt:lpstr>PowerPoint Presentation</vt:lpstr>
      <vt:lpstr>PowerPoint Presentation</vt:lpstr>
      <vt:lpstr>Resources</vt:lpstr>
      <vt:lpstr>PowerPoint Presentation</vt:lpstr>
    </vt:vector>
  </TitlesOfParts>
  <Company>Tableau Software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Anika Martynowych</dc:creator>
  <cp:keywords>Tableau Conference 2016</cp:keywords>
  <cp:lastModifiedBy>Bronson Shonk</cp:lastModifiedBy>
  <cp:revision>55</cp:revision>
  <dcterms:created xsi:type="dcterms:W3CDTF">2017-08-04T21:36:30Z</dcterms:created>
  <dcterms:modified xsi:type="dcterms:W3CDTF">2017-10-06T20:44:57Z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